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364" r:id="rId2"/>
    <p:sldId id="344" r:id="rId3"/>
    <p:sldId id="399" r:id="rId4"/>
    <p:sldId id="393" r:id="rId5"/>
    <p:sldId id="394" r:id="rId6"/>
    <p:sldId id="373" r:id="rId7"/>
    <p:sldId id="395" r:id="rId8"/>
    <p:sldId id="396" r:id="rId9"/>
    <p:sldId id="354" r:id="rId10"/>
    <p:sldId id="356" r:id="rId11"/>
    <p:sldId id="371" r:id="rId12"/>
    <p:sldId id="372" r:id="rId13"/>
    <p:sldId id="376" r:id="rId14"/>
    <p:sldId id="383" r:id="rId15"/>
    <p:sldId id="384" r:id="rId16"/>
    <p:sldId id="397" r:id="rId17"/>
    <p:sldId id="385" r:id="rId18"/>
    <p:sldId id="398" r:id="rId19"/>
    <p:sldId id="388" r:id="rId20"/>
  </p:sldIdLst>
  <p:sldSz cx="9144000" cy="6858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CC00"/>
    <a:srgbClr val="336699"/>
    <a:srgbClr val="3366CC"/>
    <a:srgbClr val="0066CC"/>
    <a:srgbClr val="0033CC"/>
    <a:srgbClr val="339966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23555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23556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80539"/>
            <a:ext cx="2946400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23557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9"/>
            <a:ext cx="2946400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9EF2A66-1749-4A26-984A-A57D18772031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88913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6400" cy="493712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3"/>
            <a:ext cx="2946400" cy="493712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r">
              <a:defRPr sz="1200"/>
            </a:lvl1pPr>
          </a:lstStyle>
          <a:p>
            <a:fld id="{CAB7E3D1-E012-4C6C-85C1-4B605B1616B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3" tIns="45862" rIns="91723" bIns="458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4"/>
            <a:ext cx="5438775" cy="4443412"/>
          </a:xfrm>
          <a:prstGeom prst="rect">
            <a:avLst/>
          </a:prstGeom>
        </p:spPr>
        <p:txBody>
          <a:bodyPr vert="horz" lIns="91723" tIns="45862" rIns="91723" bIns="458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952"/>
            <a:ext cx="2946400" cy="493712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2"/>
            <a:ext cx="2946400" cy="493712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r">
              <a:defRPr sz="1200"/>
            </a:lvl1pPr>
          </a:lstStyle>
          <a:p>
            <a:fld id="{093A6145-6CB6-4469-9736-D0FA300813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46219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22882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35EF-D08A-48A1-81D2-19E5970882D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39308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33AB-5BED-4B0B-904D-34AED2FE6B9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2575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48B9-B93C-4808-925C-F5AF1259ABF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7995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3CC6-6FA5-44B7-907C-395FA1526B4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9952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E5CC-ECA1-4F2C-B80B-1D0F368B02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9619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C507-34AD-41A1-99AD-F3170759F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5099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B382-857B-467F-ABFD-C8A6490753D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8282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C8253-8A0A-4210-99BA-C6178AC230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837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276DA-81EE-44B4-8B10-5A3E12735B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7277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27AD4-4612-4803-9E48-7453B0505F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6926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6B382-857B-467F-ABFD-C8A6490753D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4644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1398404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+mj-lt"/>
                <a:cs typeface="Arial" pitchFamily="34" charset="0"/>
              </a:rPr>
              <a:t>Safeguarding trust in Irish Official Statistics</a:t>
            </a:r>
          </a:p>
          <a:p>
            <a:pPr algn="ctr"/>
            <a:endParaRPr lang="en-US" b="1" dirty="0">
              <a:latin typeface="+mj-lt"/>
              <a:cs typeface="Arial" pitchFamily="34" charset="0"/>
            </a:endParaRPr>
          </a:p>
          <a:p>
            <a:pPr algn="ctr"/>
            <a:r>
              <a:rPr lang="en-US" i="1" dirty="0" smtClean="0">
                <a:latin typeface="+mj-lt"/>
                <a:cs typeface="Arial" pitchFamily="34" charset="0"/>
              </a:rPr>
              <a:t>A Code of Practice for the Irish Statistical System</a:t>
            </a:r>
          </a:p>
          <a:p>
            <a:pPr algn="ctr"/>
            <a:endParaRPr lang="en-US" b="1" dirty="0" smtClean="0">
              <a:latin typeface="+mj-lt"/>
              <a:cs typeface="Arial" pitchFamily="34" charset="0"/>
            </a:endParaRPr>
          </a:p>
          <a:p>
            <a:pPr algn="ctr"/>
            <a:endParaRPr lang="en-US" b="1" dirty="0" smtClean="0">
              <a:latin typeface="+mj-lt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+mj-lt"/>
                <a:cs typeface="Arial" pitchFamily="34" charset="0"/>
              </a:rPr>
              <a:t>Pádraig Dalton</a:t>
            </a:r>
          </a:p>
          <a:p>
            <a:pPr algn="ctr"/>
            <a:r>
              <a:rPr lang="en-US" sz="2000" dirty="0" smtClean="0">
                <a:latin typeface="+mj-lt"/>
                <a:cs typeface="Arial" pitchFamily="34" charset="0"/>
              </a:rPr>
              <a:t>Director General</a:t>
            </a:r>
          </a:p>
          <a:p>
            <a:pPr algn="ctr"/>
            <a:r>
              <a:rPr lang="en-US" sz="2000" dirty="0" smtClean="0">
                <a:latin typeface="+mj-lt"/>
                <a:cs typeface="Arial" pitchFamily="34" charset="0"/>
              </a:rPr>
              <a:t>Central Statistics Office</a:t>
            </a:r>
            <a:endParaRPr lang="en-US" sz="2000" dirty="0">
              <a:latin typeface="+mj-lt"/>
              <a:cs typeface="Arial" pitchFamily="34" charset="0"/>
            </a:endParaRPr>
          </a:p>
          <a:p>
            <a:pPr algn="ctr"/>
            <a:endParaRPr lang="en-US" b="1" dirty="0" smtClean="0">
              <a:latin typeface="+mj-lt"/>
              <a:cs typeface="Arial" pitchFamily="34" charset="0"/>
            </a:endParaRPr>
          </a:p>
          <a:p>
            <a:pPr algn="ctr"/>
            <a:endParaRPr lang="en-US" b="1" dirty="0" smtClean="0">
              <a:latin typeface="+mj-lt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+mj-lt"/>
              </a:rPr>
              <a:t>Statistical and Social Inquiry Society of Ireland</a:t>
            </a:r>
          </a:p>
          <a:p>
            <a:pPr algn="ctr"/>
            <a:endParaRPr lang="en-US" sz="2000" dirty="0" smtClean="0">
              <a:latin typeface="+mj-lt"/>
            </a:endParaRPr>
          </a:p>
          <a:p>
            <a:pPr algn="ctr"/>
            <a:r>
              <a:rPr lang="en-US" sz="2000" dirty="0" smtClean="0">
                <a:latin typeface="+mj-lt"/>
              </a:rPr>
              <a:t>November 21, 2013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293496" cy="1143000"/>
          </a:xfrm>
        </p:spPr>
        <p:txBody>
          <a:bodyPr/>
          <a:lstStyle/>
          <a:p>
            <a:pPr algn="l"/>
            <a:r>
              <a:rPr lang="en-IE" sz="2800" dirty="0" smtClean="0"/>
              <a:t/>
            </a:r>
            <a:br>
              <a:rPr lang="en-IE" sz="2800" dirty="0" smtClean="0"/>
            </a:br>
            <a:r>
              <a:rPr lang="en-IE" sz="2800" b="1" dirty="0" smtClean="0"/>
              <a:t>Why we need a Code of Practice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600399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endParaRPr lang="en-US" sz="2400" dirty="0" smtClean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In general no standards in place for the compilation of official statistics by public authorities other than CSO/Central Bank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endParaRPr lang="en-US" sz="2400" dirty="0" smtClean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ISS CoP being developed to fill this gap</a:t>
            </a:r>
            <a:endParaRPr lang="en-US" sz="2400" dirty="0"/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692697"/>
            <a:ext cx="7052320" cy="936104"/>
          </a:xfrm>
        </p:spPr>
        <p:txBody>
          <a:bodyPr/>
          <a:lstStyle/>
          <a:p>
            <a:pPr algn="l"/>
            <a:r>
              <a:rPr lang="en-IE" sz="2800" b="1" dirty="0" smtClean="0"/>
              <a:t>What are Official Statistics ?</a:t>
            </a:r>
            <a:endParaRPr lang="en-I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2425824"/>
          </a:xfrm>
        </p:spPr>
        <p:txBody>
          <a:bodyPr/>
          <a:lstStyle/>
          <a:p>
            <a:r>
              <a:rPr lang="en-IE" sz="2400" dirty="0" smtClean="0">
                <a:solidFill>
                  <a:schemeClr val="tx1"/>
                </a:solidFill>
              </a:rPr>
              <a:t>“statistics compiled by the CSO or any other public authority under the Statistics Act or otherwise”</a:t>
            </a:r>
          </a:p>
          <a:p>
            <a:endParaRPr lang="en-IE" dirty="0" smtClean="0">
              <a:solidFill>
                <a:schemeClr val="tx1"/>
              </a:solidFill>
            </a:endParaRPr>
          </a:p>
          <a:p>
            <a:pPr algn="r"/>
            <a:r>
              <a:rPr lang="en-IE" sz="2000" dirty="0" smtClean="0">
                <a:solidFill>
                  <a:schemeClr val="tx1"/>
                </a:solidFill>
              </a:rPr>
              <a:t>Source: Statistics Act 1993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xmlns="" val="355414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764704"/>
            <a:ext cx="7124328" cy="576063"/>
          </a:xfrm>
        </p:spPr>
        <p:txBody>
          <a:bodyPr/>
          <a:lstStyle/>
          <a:p>
            <a:pPr algn="l"/>
            <a:r>
              <a:rPr lang="en-IE" sz="2800" b="1" dirty="0" smtClean="0"/>
              <a:t>What are official </a:t>
            </a:r>
            <a:r>
              <a:rPr lang="en-IE" sz="2800" b="1" dirty="0"/>
              <a:t>s</a:t>
            </a:r>
            <a:r>
              <a:rPr lang="en-IE" sz="2800" b="1" dirty="0" smtClean="0"/>
              <a:t>tatistics?</a:t>
            </a:r>
            <a:endParaRPr lang="en-I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344816" cy="3456384"/>
          </a:xfrm>
        </p:spPr>
        <p:txBody>
          <a:bodyPr>
            <a:normAutofit fontScale="85000" lnSpcReduction="20000"/>
          </a:bodyPr>
          <a:lstStyle/>
          <a:p>
            <a:pPr algn="l">
              <a:spcAft>
                <a:spcPts val="600"/>
              </a:spcAft>
            </a:pPr>
            <a:r>
              <a:rPr lang="en-IE" sz="2400" dirty="0" smtClean="0">
                <a:solidFill>
                  <a:schemeClr val="tx1"/>
                </a:solidFill>
              </a:rPr>
              <a:t>For the purpose of ISS CoP Official Statistics 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should be produced by or on behalf of a public authority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should be continuous 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If a “one-off” the DG of CSO in consultation with the responsible public authority, may deem the statistic “official” if it is considered to be of public interest</a:t>
            </a:r>
            <a:endParaRPr lang="en-IE" sz="2000" dirty="0">
              <a:solidFill>
                <a:schemeClr val="tx1"/>
              </a:solidFill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should be numeric in nature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must be in the public domain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will be agreed between Director General of the CSO and the head of relevant public authority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will be listed in a national Register of Official Statistics (www.isscop.ie)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IE" sz="2000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xmlns="" val="92629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908721"/>
            <a:ext cx="7052320" cy="864096"/>
          </a:xfrm>
        </p:spPr>
        <p:txBody>
          <a:bodyPr/>
          <a:lstStyle/>
          <a:p>
            <a:pPr algn="l"/>
            <a:r>
              <a:rPr lang="en-IE" sz="2800" b="1" dirty="0" smtClean="0"/>
              <a:t>Building on international experience</a:t>
            </a:r>
            <a:endParaRPr lang="en-I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6944816" cy="2736304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What we are doing is not new internationally </a:t>
            </a:r>
          </a:p>
          <a:p>
            <a:pPr marL="457200" indent="-4572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But it is </a:t>
            </a:r>
            <a:r>
              <a:rPr lang="en-IE" sz="2000" dirty="0">
                <a:solidFill>
                  <a:schemeClr val="tx1"/>
                </a:solidFill>
              </a:rPr>
              <a:t>n</a:t>
            </a:r>
            <a:r>
              <a:rPr lang="en-IE" sz="2000" dirty="0" smtClean="0">
                <a:solidFill>
                  <a:schemeClr val="tx1"/>
                </a:solidFill>
              </a:rPr>
              <a:t>ew in Irish context</a:t>
            </a:r>
          </a:p>
          <a:p>
            <a:pPr marL="457200" indent="-4572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Many countries simply adopted the ES CoP or UN Fundamental Principles</a:t>
            </a:r>
            <a:endParaRPr lang="en-IE" sz="2400" dirty="0" smtClean="0">
              <a:solidFill>
                <a:schemeClr val="tx1"/>
              </a:solidFill>
            </a:endParaRPr>
          </a:p>
          <a:p>
            <a:pPr marL="457200" indent="-4572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>
                <a:solidFill>
                  <a:schemeClr val="tx1"/>
                </a:solidFill>
              </a:rPr>
              <a:t>Essentially we are building on international experience – United Kingdom, Finland, New Zealand, Sweden to name but a few</a:t>
            </a:r>
            <a:endParaRPr lang="en-I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67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571184" cy="1008112"/>
          </a:xfrm>
        </p:spPr>
        <p:txBody>
          <a:bodyPr/>
          <a:lstStyle/>
          <a:p>
            <a:pPr algn="l"/>
            <a:r>
              <a:rPr lang="en-IE" sz="2800" b="1" dirty="0" smtClean="0"/>
              <a:t>ISS – Code of Practice (ISS COP)</a:t>
            </a:r>
            <a:endParaRPr lang="en-IE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993307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National context important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Relative maturity of the ISS taken into account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/>
              <a:t>Pragmatic approach - targeted </a:t>
            </a:r>
            <a:r>
              <a:rPr lang="en-IE" sz="2400" dirty="0"/>
              <a:t>set of </a:t>
            </a:r>
            <a:r>
              <a:rPr lang="en-IE" sz="2400" dirty="0" smtClean="0"/>
              <a:t>principles focussed on the core issues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/>
              <a:t>Covers relevant processes and systems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/>
              <a:t>ISS CoP is a subset of the European Statistics Code of Practice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/>
              <a:t>Intended to align ISS CoP with ES CoP by 2020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Providing space for the ISS to evolve and develop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xmlns="" val="18857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509520" cy="864096"/>
          </a:xfrm>
        </p:spPr>
        <p:txBody>
          <a:bodyPr/>
          <a:lstStyle/>
          <a:p>
            <a:pPr algn="l"/>
            <a:r>
              <a:rPr lang="en-IE" sz="2800" b="1" dirty="0" smtClean="0"/>
              <a:t>ISS </a:t>
            </a:r>
            <a:r>
              <a:rPr lang="en-IE" sz="2800" b="1" dirty="0"/>
              <a:t>– Code of Practice (ISS COP)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281339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IE" dirty="0" smtClean="0"/>
              <a:t>Professional Independence</a:t>
            </a:r>
          </a:p>
          <a:p>
            <a:pPr marL="800100" lvl="2" indent="0">
              <a:buNone/>
            </a:pPr>
            <a:r>
              <a:rPr lang="en-IE" sz="1600" dirty="0" smtClean="0"/>
              <a:t>The </a:t>
            </a:r>
            <a:r>
              <a:rPr lang="en-IE" sz="1600" dirty="0"/>
              <a:t>production of Official Statistics is based on the application of independent, transparent and objective standards and free from any political or other external interference</a:t>
            </a:r>
            <a:endParaRPr lang="en-IE" sz="1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IE" dirty="0" smtClean="0"/>
              <a:t>Timeliness and punctuality</a:t>
            </a:r>
          </a:p>
          <a:p>
            <a:pPr marL="800100" lvl="2" indent="0">
              <a:buNone/>
            </a:pPr>
            <a:r>
              <a:rPr lang="en-IE" sz="1600" dirty="0"/>
              <a:t>Official Statistics are released in a timely and punctual </a:t>
            </a:r>
            <a:r>
              <a:rPr lang="en-IE" sz="1600" dirty="0" smtClean="0"/>
              <a:t>manner in accordance with pre-determined and publicly available release calendars</a:t>
            </a:r>
            <a:endParaRPr lang="en-IE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IE" dirty="0" smtClean="0"/>
              <a:t>Accessibility and clarity</a:t>
            </a:r>
          </a:p>
          <a:p>
            <a:pPr marL="800100" lvl="2" indent="0">
              <a:buNone/>
            </a:pPr>
            <a:r>
              <a:rPr lang="en-IE" sz="1600" dirty="0" smtClean="0"/>
              <a:t>Presented </a:t>
            </a:r>
            <a:r>
              <a:rPr lang="en-IE" sz="1600" dirty="0"/>
              <a:t>in a clear and understandable form, released in a suitable and convenient manner, available and accessible on an impartial basis with the appropriate supporting </a:t>
            </a:r>
            <a:r>
              <a:rPr lang="en-IE" sz="1600" dirty="0" smtClean="0"/>
              <a:t>information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xmlns="" val="30931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509520" cy="864096"/>
          </a:xfrm>
        </p:spPr>
        <p:txBody>
          <a:bodyPr/>
          <a:lstStyle/>
          <a:p>
            <a:pPr algn="l"/>
            <a:r>
              <a:rPr lang="en-IE" sz="2800" b="1" dirty="0" smtClean="0"/>
              <a:t>ISS </a:t>
            </a:r>
            <a:r>
              <a:rPr lang="en-IE" sz="2800" b="1" dirty="0"/>
              <a:t>– Code of Practice (ISS COP)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281339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endParaRPr lang="en-IE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IE" dirty="0" smtClean="0"/>
              <a:t>Commitment to Quality</a:t>
            </a:r>
          </a:p>
          <a:p>
            <a:pPr marL="800100" lvl="2" indent="0">
              <a:buNone/>
            </a:pPr>
            <a:r>
              <a:rPr lang="en-IE" sz="1600" dirty="0"/>
              <a:t>Compilers of official statistics should systematically and regularly review process to support continual improvement in process and product </a:t>
            </a:r>
            <a:r>
              <a:rPr lang="en-IE" sz="1600" dirty="0" smtClean="0"/>
              <a:t>quality</a:t>
            </a:r>
          </a:p>
          <a:p>
            <a:pPr marL="800100" lvl="2" indent="0">
              <a:buNone/>
            </a:pPr>
            <a:endParaRPr lang="en-IE" sz="1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IE" dirty="0" smtClean="0"/>
              <a:t>Confidentiality</a:t>
            </a:r>
          </a:p>
          <a:p>
            <a:pPr marL="800100" lvl="2" indent="0">
              <a:buNone/>
            </a:pPr>
            <a:r>
              <a:rPr lang="en-IE" sz="1600" dirty="0"/>
              <a:t>Public authorities that produce Official Statistics must ensure that statistical outputs do not lead to the direct or indirect identification of an individual or entity</a:t>
            </a:r>
          </a:p>
        </p:txBody>
      </p:sp>
    </p:spTree>
    <p:extLst>
      <p:ext uri="{BB962C8B-B14F-4D97-AF65-F5344CB8AC3E}">
        <p14:creationId xmlns:p14="http://schemas.microsoft.com/office/powerpoint/2010/main" xmlns="" val="203093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7427168" cy="580926"/>
          </a:xfrm>
        </p:spPr>
        <p:txBody>
          <a:bodyPr/>
          <a:lstStyle/>
          <a:p>
            <a:pPr algn="l"/>
            <a:r>
              <a:rPr lang="en-IE" sz="2800" b="1" dirty="0" smtClean="0"/>
              <a:t>Looking to the future</a:t>
            </a:r>
            <a:endParaRPr lang="en-IE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/>
              <a:t>Time required to build awareness of the Code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/>
              <a:t>Build </a:t>
            </a:r>
            <a:r>
              <a:rPr lang="en-IE" sz="2400" dirty="0" smtClean="0"/>
              <a:t>an </a:t>
            </a:r>
            <a:r>
              <a:rPr lang="en-IE" sz="2400" dirty="0"/>
              <a:t>appreciation of the value of the </a:t>
            </a:r>
            <a:r>
              <a:rPr lang="en-IE" sz="2400" dirty="0" smtClean="0"/>
              <a:t>Code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Moving from “words” to “actions”</a:t>
            </a:r>
            <a:endParaRPr lang="en-IE" sz="2400" dirty="0" smtClean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Making the necessary changes to live the code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Building the brand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Will take time – No silver bullet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Monitoring compliance (based on EU model)</a:t>
            </a:r>
          </a:p>
          <a:p>
            <a:pPr marL="857250" lvl="1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dirty="0" smtClean="0"/>
              <a:t>Self-assessment</a:t>
            </a:r>
          </a:p>
          <a:p>
            <a:pPr marL="857250" lvl="1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dirty="0" smtClean="0"/>
              <a:t>Peer reviews</a:t>
            </a:r>
            <a:endParaRPr lang="en-IE" sz="20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400" dirty="0" smtClean="0"/>
              <a:t>Annual report prepared by the CSO</a:t>
            </a:r>
            <a:endParaRPr lang="en-IE" sz="2400" dirty="0" smtClean="0"/>
          </a:p>
          <a:p>
            <a:pPr marL="0" indent="0"/>
            <a:endParaRPr lang="en-IE" sz="2400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4838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7427168" cy="580926"/>
          </a:xfrm>
        </p:spPr>
        <p:txBody>
          <a:bodyPr/>
          <a:lstStyle/>
          <a:p>
            <a:pPr algn="l"/>
            <a:r>
              <a:rPr lang="en-GB" sz="2800" b="1" dirty="0" smtClean="0"/>
              <a:t>Conclusions</a:t>
            </a:r>
            <a:endParaRPr lang="en-IE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/>
              <a:t>All comes back to </a:t>
            </a:r>
            <a:r>
              <a:rPr lang="en-IE" sz="2400" dirty="0"/>
              <a:t>t</a:t>
            </a:r>
            <a:r>
              <a:rPr lang="en-IE" sz="2400" dirty="0" smtClean="0"/>
              <a:t>rust</a:t>
            </a:r>
          </a:p>
          <a:p>
            <a:pPr marL="1257300" lvl="2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/>
              <a:t>Independence</a:t>
            </a:r>
          </a:p>
          <a:p>
            <a:pPr marL="1257300" lvl="2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/>
              <a:t>Objectivity</a:t>
            </a:r>
          </a:p>
          <a:p>
            <a:pPr marL="1257300" lvl="2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/>
              <a:t>Integrity</a:t>
            </a:r>
          </a:p>
          <a:p>
            <a:pPr marL="1257300" lvl="2" indent="-457200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/>
              <a:t>Confidentiality</a:t>
            </a:r>
            <a:endParaRPr lang="en-GB" sz="2400" dirty="0" smtClean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/>
              <a:t>Trust is a delicate thing – hard to build easy to lose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/>
              <a:t>Perception – small things matter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/>
              <a:t>Statistics </a:t>
            </a:r>
            <a:r>
              <a:rPr lang="en-IE" sz="2400" dirty="0"/>
              <a:t>without trust, irrespective of quality are of limited </a:t>
            </a:r>
            <a:r>
              <a:rPr lang="en-IE" sz="2400" dirty="0" smtClean="0"/>
              <a:t>value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/>
              <a:t>Decisions based on evidence lacking trust – open to greater scrutiny</a:t>
            </a:r>
            <a:endParaRPr lang="en-IE" sz="2400" dirty="0"/>
          </a:p>
          <a:p>
            <a:pPr marL="0" indent="0"/>
            <a:endParaRPr lang="en-IE" sz="2400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87166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r>
              <a:rPr lang="en-IE" dirty="0" smtClean="0"/>
              <a:t>Questions 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16681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7437512" cy="432048"/>
          </a:xfrm>
        </p:spPr>
        <p:txBody>
          <a:bodyPr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en-IE" sz="2800" b="1" dirty="0" smtClean="0">
                <a:latin typeface="+mn-lt"/>
                <a:cs typeface="Arial" pitchFamily="34" charset="0"/>
              </a:rPr>
              <a:t>Structure of presentation</a:t>
            </a:r>
            <a:r>
              <a:rPr lang="en-IE" sz="2800" dirty="0" smtClean="0">
                <a:latin typeface="+mn-lt"/>
              </a:rPr>
              <a:t/>
            </a:r>
            <a:br>
              <a:rPr lang="en-IE" sz="2800" dirty="0" smtClean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1419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Development of the Irish Statistical System (ISS)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What is the ISS?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Why we need a Code of Practice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What are official statistics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International experiences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ISS CoP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Looking to the future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Conclusions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000" dirty="0" smtClean="0"/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2037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293496" cy="432048"/>
          </a:xfrm>
        </p:spPr>
        <p:txBody>
          <a:bodyPr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en-IE" sz="2800" b="1" dirty="0" smtClean="0">
                <a:latin typeface="+mn-lt"/>
                <a:cs typeface="Arial" pitchFamily="34" charset="0"/>
              </a:rPr>
              <a:t>Development of the Irish Statistical System</a:t>
            </a:r>
            <a:r>
              <a:rPr lang="en-IE" sz="2800" dirty="0" smtClean="0">
                <a:latin typeface="+mn-lt"/>
              </a:rPr>
              <a:t/>
            </a:r>
            <a:br>
              <a:rPr lang="en-IE" sz="2800" dirty="0" smtClean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1419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NSB Strategy 2003 – 2008 published July 2005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Exploit </a:t>
            </a:r>
            <a:r>
              <a:rPr lang="en-GB" sz="2000" dirty="0" smtClean="0"/>
              <a:t>administrative data sources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Evidence based policy making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New vision for official statistics  -  Irish Statistical System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Whole system approach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Systematic review of administrative data (SPAR 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/>
              <a:t>Sharing and Reuse of data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/>
              <a:t>Collect once and use </a:t>
            </a:r>
            <a:r>
              <a:rPr lang="en-GB" sz="2000" dirty="0" smtClean="0"/>
              <a:t>often (new outputs etc.)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000" dirty="0" smtClean="0"/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08107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293496" cy="432048"/>
          </a:xfrm>
        </p:spPr>
        <p:txBody>
          <a:bodyPr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en-IE" sz="2800" b="1" dirty="0" smtClean="0">
                <a:latin typeface="+mn-lt"/>
                <a:cs typeface="Arial" pitchFamily="34" charset="0"/>
              </a:rPr>
              <a:t>Development of the Irish Statistical System</a:t>
            </a:r>
            <a:r>
              <a:rPr lang="en-IE" sz="2800" dirty="0" smtClean="0">
                <a:latin typeface="+mn-lt"/>
              </a:rPr>
              <a:t/>
            </a:r>
            <a:br>
              <a:rPr lang="en-IE" sz="2800" dirty="0" smtClean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1419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NSB </a:t>
            </a:r>
            <a:r>
              <a:rPr lang="en-GB" sz="2400" dirty="0"/>
              <a:t>Strategy </a:t>
            </a:r>
            <a:r>
              <a:rPr lang="en-GB" sz="2400" dirty="0" smtClean="0"/>
              <a:t>2009 </a:t>
            </a:r>
            <a:r>
              <a:rPr lang="en-GB" sz="2400" dirty="0"/>
              <a:t>– </a:t>
            </a:r>
            <a:r>
              <a:rPr lang="en-GB" sz="2400" dirty="0" smtClean="0"/>
              <a:t>2014 </a:t>
            </a:r>
            <a:r>
              <a:rPr lang="en-GB" sz="2400" dirty="0"/>
              <a:t>published </a:t>
            </a:r>
            <a:r>
              <a:rPr lang="en-GB" sz="2400" dirty="0" smtClean="0"/>
              <a:t>November 2009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Progress has been made but uneven and not systemic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Need to accelerate development of whole system approach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Identified critical infrastructural </a:t>
            </a:r>
            <a:r>
              <a:rPr lang="en-GB" sz="2000" dirty="0" smtClean="0"/>
              <a:t>gaps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endParaRPr lang="en-GB" sz="2000" dirty="0" smtClean="0"/>
          </a:p>
          <a:p>
            <a:pPr marL="4000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Two </a:t>
            </a:r>
            <a:r>
              <a:rPr lang="en-GB" sz="2400" dirty="0" smtClean="0"/>
              <a:t>NSB Strategy papers 2012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The Irish Statistical System: The way forward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Joined up Government needs joined up Data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Both focussing primarily on the need for a National Data Infrastructure</a:t>
            </a:r>
          </a:p>
          <a:p>
            <a:pPr marL="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400" dirty="0"/>
          </a:p>
          <a:p>
            <a:pPr marL="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18868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7077472" cy="432048"/>
          </a:xfrm>
        </p:spPr>
        <p:txBody>
          <a:bodyPr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en-IE" sz="2800" b="1" dirty="0" smtClean="0">
                <a:latin typeface="+mn-lt"/>
                <a:cs typeface="Arial" pitchFamily="34" charset="0"/>
              </a:rPr>
              <a:t>Development of the Irish Statistical System</a:t>
            </a:r>
            <a:r>
              <a:rPr lang="en-IE" sz="2800" dirty="0" smtClean="0">
                <a:latin typeface="+mn-lt"/>
              </a:rPr>
              <a:t/>
            </a:r>
            <a:br>
              <a:rPr lang="en-IE" sz="2800" dirty="0" smtClean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1419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/>
          </a:p>
          <a:p>
            <a:pPr marL="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Some recent developments (Data Sharing memo &amp; postcodes)</a:t>
            </a:r>
          </a:p>
          <a:p>
            <a:pPr marL="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Public Service Reform (public services and efficiency)</a:t>
            </a:r>
          </a:p>
          <a:p>
            <a:pPr marL="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Recognised role of good quality information</a:t>
            </a:r>
          </a:p>
          <a:p>
            <a:pPr marL="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Initiative 2.10(</a:t>
            </a:r>
            <a:r>
              <a:rPr lang="en-GB" sz="2400" dirty="0" err="1" smtClean="0"/>
              <a:t>i</a:t>
            </a:r>
            <a:r>
              <a:rPr lang="en-GB" sz="2400" dirty="0" smtClean="0"/>
              <a:t>)</a:t>
            </a:r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 dirty="0" smtClean="0"/>
              <a:t>Development of a codes of practice and standards for the gathering and use of data for statistical purposes in the Public Service</a:t>
            </a:r>
          </a:p>
          <a:p>
            <a:pPr marL="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Helps to align national practices with European norms</a:t>
            </a:r>
          </a:p>
          <a:p>
            <a:pPr marL="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ISS CoP is another step towards systematic realisation of NSB vision</a:t>
            </a:r>
          </a:p>
          <a:p>
            <a:pPr marL="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400" dirty="0"/>
          </a:p>
          <a:p>
            <a:pPr marL="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41300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908720"/>
            <a:ext cx="7509520" cy="796950"/>
          </a:xfrm>
        </p:spPr>
        <p:txBody>
          <a:bodyPr/>
          <a:lstStyle/>
          <a:p>
            <a:pPr algn="l"/>
            <a:r>
              <a:rPr lang="en-IE" sz="2800" b="1" dirty="0" smtClean="0"/>
              <a:t>What is the Irish Statistical System?</a:t>
            </a:r>
            <a:endParaRPr lang="en-IE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GB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/>
              <a:t>Much broader than the Central Statistics Office</a:t>
            </a:r>
            <a:endParaRPr lang="en-IE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IE" sz="2400" dirty="0" smtClean="0"/>
              <a:t>Also includes those parts of the Public Sector involved in the collection, processing, compilation or dissemination of official statistics</a:t>
            </a:r>
          </a:p>
        </p:txBody>
      </p:sp>
    </p:spTree>
    <p:extLst>
      <p:ext uri="{BB962C8B-B14F-4D97-AF65-F5344CB8AC3E}">
        <p14:creationId xmlns:p14="http://schemas.microsoft.com/office/powerpoint/2010/main" xmlns="" val="42157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653536" cy="796950"/>
          </a:xfrm>
        </p:spPr>
        <p:txBody>
          <a:bodyPr/>
          <a:lstStyle/>
          <a:p>
            <a:pPr algn="l"/>
            <a:r>
              <a:rPr lang="en-IE" sz="2800" b="1" dirty="0" smtClean="0"/>
              <a:t>What is the Irish Statistical System?</a:t>
            </a:r>
            <a:endParaRPr lang="en-IE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IE" sz="2400" dirty="0" smtClean="0"/>
              <a:t>CSO </a:t>
            </a:r>
            <a:r>
              <a:rPr lang="en-IE" sz="2400" dirty="0"/>
              <a:t>has formal coordination role </a:t>
            </a:r>
            <a:endParaRPr lang="en-IE" sz="2400" dirty="0" smtClean="0"/>
          </a:p>
          <a:p>
            <a:pPr>
              <a:buFont typeface="Arial" pitchFamily="34" charset="0"/>
              <a:buChar char="•"/>
            </a:pPr>
            <a:endParaRPr lang="en-IE" sz="2200" dirty="0"/>
          </a:p>
          <a:p>
            <a:pPr lvl="1">
              <a:buFont typeface="Arial" pitchFamily="34" charset="0"/>
              <a:buChar char="•"/>
            </a:pPr>
            <a:r>
              <a:rPr lang="en-IE" sz="2200" dirty="0"/>
              <a:t>National level  - across the public service</a:t>
            </a:r>
          </a:p>
          <a:p>
            <a:pPr lvl="2">
              <a:buFont typeface="Arial" pitchFamily="34" charset="0"/>
              <a:buChar char="•"/>
            </a:pPr>
            <a:r>
              <a:rPr lang="en-IE" sz="1800" dirty="0"/>
              <a:t>Set in legal context – Statistics Act 1993, section 11, </a:t>
            </a:r>
            <a:r>
              <a:rPr lang="en-IE" sz="1800" dirty="0" smtClean="0"/>
              <a:t> </a:t>
            </a:r>
            <a:r>
              <a:rPr lang="en-IE" sz="1800" dirty="0"/>
              <a:t>30 and </a:t>
            </a:r>
            <a:r>
              <a:rPr lang="en-IE" sz="1800" dirty="0" smtClean="0"/>
              <a:t>31</a:t>
            </a:r>
            <a:endParaRPr lang="en-IE" sz="1800" dirty="0"/>
          </a:p>
          <a:p>
            <a:pPr lvl="1">
              <a:buFont typeface="Arial" pitchFamily="34" charset="0"/>
              <a:buChar char="•"/>
            </a:pPr>
            <a:r>
              <a:rPr lang="en-IE" sz="2200" dirty="0"/>
              <a:t>European level</a:t>
            </a:r>
          </a:p>
          <a:p>
            <a:pPr lvl="2">
              <a:buFont typeface="Arial" pitchFamily="34" charset="0"/>
              <a:buChar char="•"/>
            </a:pPr>
            <a:r>
              <a:rPr lang="en-IE" sz="1800" dirty="0"/>
              <a:t>Article 5(1) of Regulation (EC) No 223/2009 on European </a:t>
            </a:r>
            <a:r>
              <a:rPr lang="en-IE" sz="1800" dirty="0" smtClean="0"/>
              <a:t>Statistics</a:t>
            </a:r>
          </a:p>
          <a:p>
            <a:pPr lvl="2">
              <a:buFont typeface="Arial" pitchFamily="34" charset="0"/>
              <a:buChar char="•"/>
            </a:pPr>
            <a:endParaRPr lang="en-IE" sz="1800" dirty="0" smtClean="0"/>
          </a:p>
          <a:p>
            <a:pPr>
              <a:buFont typeface="Arial" pitchFamily="34" charset="0"/>
              <a:buChar char="•"/>
            </a:pPr>
            <a:r>
              <a:rPr lang="en-IE" sz="2200" dirty="0"/>
              <a:t>Designed to ensure consistency and best practice regardless of the identity of the compiler</a:t>
            </a:r>
          </a:p>
          <a:p>
            <a:pPr lvl="2">
              <a:buFont typeface="Arial" pitchFamily="34" charset="0"/>
              <a:buChar char="•"/>
            </a:pPr>
            <a:endParaRPr lang="en-IE" sz="1800" dirty="0"/>
          </a:p>
          <a:p>
            <a:pPr marL="914400" lvl="2" indent="0">
              <a:buNone/>
            </a:pP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xmlns="" val="192388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836712"/>
            <a:ext cx="7268344" cy="648072"/>
          </a:xfrm>
        </p:spPr>
        <p:txBody>
          <a:bodyPr/>
          <a:lstStyle/>
          <a:p>
            <a:pPr algn="l"/>
            <a:r>
              <a:rPr lang="en-IE" sz="2800" b="1" dirty="0" smtClean="0"/>
              <a:t>Why we need a Code of Practice</a:t>
            </a:r>
            <a:endParaRPr lang="en-US" sz="28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488832" cy="3937992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Integral part of any developed democratic society</a:t>
            </a:r>
            <a:endParaRPr lang="en-IE" sz="2400" dirty="0" smtClean="0">
              <a:solidFill>
                <a:schemeClr val="tx1"/>
              </a:solidFill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>
                <a:solidFill>
                  <a:schemeClr val="tx1"/>
                </a:solidFill>
              </a:rPr>
              <a:t>Value of statistics </a:t>
            </a:r>
          </a:p>
          <a:p>
            <a:pPr marL="800100" lvl="1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Must be produced in an </a:t>
            </a:r>
            <a:r>
              <a:rPr lang="en-IE" sz="2000" b="1" dirty="0" smtClean="0">
                <a:solidFill>
                  <a:schemeClr val="tx1"/>
                </a:solidFill>
              </a:rPr>
              <a:t>independent</a:t>
            </a:r>
            <a:r>
              <a:rPr lang="en-IE" sz="2000" dirty="0" smtClean="0">
                <a:solidFill>
                  <a:schemeClr val="tx1"/>
                </a:solidFill>
              </a:rPr>
              <a:t> and </a:t>
            </a:r>
            <a:r>
              <a:rPr lang="en-IE" sz="2000" b="1" dirty="0" smtClean="0">
                <a:solidFill>
                  <a:schemeClr val="tx1"/>
                </a:solidFill>
              </a:rPr>
              <a:t>objective</a:t>
            </a:r>
            <a:r>
              <a:rPr lang="en-IE" sz="2000" dirty="0" smtClean="0">
                <a:solidFill>
                  <a:schemeClr val="tx1"/>
                </a:solidFill>
              </a:rPr>
              <a:t> manner</a:t>
            </a:r>
          </a:p>
          <a:p>
            <a:pPr marL="800100" lvl="1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Maximise public trust in the numbers published</a:t>
            </a:r>
          </a:p>
          <a:p>
            <a:pPr marL="800100" lvl="1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Robust and trusted evidence to inform decision making</a:t>
            </a:r>
          </a:p>
          <a:p>
            <a:pPr marL="800100" lvl="1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Support policy formulation and evaluation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Without independence and objectivity what do we have?</a:t>
            </a:r>
            <a:endParaRPr lang="en-IE" sz="2400" dirty="0" smtClean="0">
              <a:solidFill>
                <a:schemeClr val="tx1"/>
              </a:solidFill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>
                <a:solidFill>
                  <a:schemeClr val="tx1"/>
                </a:solidFill>
              </a:rPr>
              <a:t>Internationally, National Statistical Institutes (NSIs)</a:t>
            </a:r>
          </a:p>
          <a:p>
            <a:pPr marL="800100" lvl="1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Adhere to UN Fundamental Principles of Official Statistics</a:t>
            </a:r>
          </a:p>
          <a:p>
            <a:pPr marL="800100" lvl="1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European Statistics Code of Practice (ES CoP)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xmlns="" val="35361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836712"/>
            <a:ext cx="6980312" cy="648072"/>
          </a:xfrm>
        </p:spPr>
        <p:txBody>
          <a:bodyPr/>
          <a:lstStyle/>
          <a:p>
            <a:pPr algn="l"/>
            <a:r>
              <a:rPr lang="en-IE" sz="2800" b="1" dirty="0" smtClean="0"/>
              <a:t>Why we need a Code of Practice</a:t>
            </a:r>
            <a:endParaRPr lang="en-US" sz="28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488832" cy="3937992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Global economic downturn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Events in some member states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Increased focus on official statistics</a:t>
            </a:r>
            <a:endParaRPr lang="en-IE" sz="2400" dirty="0" smtClean="0">
              <a:solidFill>
                <a:schemeClr val="tx1"/>
              </a:solidFill>
            </a:endParaRP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>
                <a:solidFill>
                  <a:schemeClr val="tx1"/>
                </a:solidFill>
              </a:rPr>
              <a:t>A</a:t>
            </a:r>
            <a:r>
              <a:rPr lang="en-IE" sz="2400" dirty="0" smtClean="0">
                <a:solidFill>
                  <a:schemeClr val="tx1"/>
                </a:solidFill>
              </a:rPr>
              <a:t>lways </a:t>
            </a:r>
            <a:r>
              <a:rPr lang="en-IE" sz="2400" dirty="0">
                <a:solidFill>
                  <a:schemeClr val="tx1"/>
                </a:solidFill>
              </a:rPr>
              <a:t>been used to inform policy but increasingly now for monitoring </a:t>
            </a:r>
            <a:r>
              <a:rPr lang="en-IE" sz="2400" dirty="0" smtClean="0">
                <a:solidFill>
                  <a:schemeClr val="tx1"/>
                </a:solidFill>
              </a:rPr>
              <a:t>purposes (e.g. MIP)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IE" sz="2400" dirty="0" smtClean="0">
                <a:solidFill>
                  <a:schemeClr val="tx1"/>
                </a:solidFill>
              </a:rPr>
              <a:t>Always been informal scrutiny but…… 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Increased formal scrutiny </a:t>
            </a:r>
            <a:r>
              <a:rPr lang="en-US" sz="2400" dirty="0">
                <a:solidFill>
                  <a:schemeClr val="tx1"/>
                </a:solidFill>
              </a:rPr>
              <a:t>EU, </a:t>
            </a:r>
            <a:r>
              <a:rPr lang="en-US" sz="2400" dirty="0" smtClean="0">
                <a:solidFill>
                  <a:schemeClr val="tx1"/>
                </a:solidFill>
              </a:rPr>
              <a:t>ECB, </a:t>
            </a:r>
            <a:r>
              <a:rPr lang="en-US" sz="2400" dirty="0">
                <a:solidFill>
                  <a:schemeClr val="tx1"/>
                </a:solidFill>
              </a:rPr>
              <a:t>IMF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These institutions making decisions about Ireland based on the statistics compiled by the ISS – systemic importance and reputational risk</a:t>
            </a:r>
            <a:endParaRPr lang="en-I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SCOP presentation with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ISSCOP presentation with background</Template>
  <TotalTime>3315</TotalTime>
  <Words>1055</Words>
  <Application>Microsoft Office PowerPoint</Application>
  <PresentationFormat>On-screen Show (4:3)</PresentationFormat>
  <Paragraphs>157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ISSCOP presentation with background</vt:lpstr>
      <vt:lpstr>Slide 1</vt:lpstr>
      <vt:lpstr>Structure of presentation </vt:lpstr>
      <vt:lpstr>Development of the Irish Statistical System </vt:lpstr>
      <vt:lpstr>Development of the Irish Statistical System </vt:lpstr>
      <vt:lpstr>Development of the Irish Statistical System </vt:lpstr>
      <vt:lpstr>What is the Irish Statistical System?</vt:lpstr>
      <vt:lpstr>What is the Irish Statistical System?</vt:lpstr>
      <vt:lpstr>Why we need a Code of Practice</vt:lpstr>
      <vt:lpstr>Why we need a Code of Practice</vt:lpstr>
      <vt:lpstr> Why we need a Code of Practice</vt:lpstr>
      <vt:lpstr>What are Official Statistics ?</vt:lpstr>
      <vt:lpstr>What are official statistics?</vt:lpstr>
      <vt:lpstr>Building on international experience</vt:lpstr>
      <vt:lpstr>ISS – Code of Practice (ISS COP)</vt:lpstr>
      <vt:lpstr>ISS – Code of Practice (ISS COP)</vt:lpstr>
      <vt:lpstr>ISS – Code of Practice (ISS COP)</vt:lpstr>
      <vt:lpstr>Looking to the future</vt:lpstr>
      <vt:lpstr>Conclusions</vt:lpstr>
      <vt:lpstr>Slide 19</vt:lpstr>
    </vt:vector>
  </TitlesOfParts>
  <Company>Central Statistics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Exploiting administrative data to enhance Tourism  Statistics</dc:title>
  <dc:creator>ohanlonn</dc:creator>
  <cp:lastModifiedBy>hickeya</cp:lastModifiedBy>
  <cp:revision>253</cp:revision>
  <cp:lastPrinted>2013-11-18T16:05:02Z</cp:lastPrinted>
  <dcterms:created xsi:type="dcterms:W3CDTF">2007-08-23T15:43:30Z</dcterms:created>
  <dcterms:modified xsi:type="dcterms:W3CDTF">2013-11-19T16:33:17Z</dcterms:modified>
</cp:coreProperties>
</file>