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0" r:id="rId1"/>
  </p:sldMasterIdLst>
  <p:notesMasterIdLst>
    <p:notesMasterId r:id="rId21"/>
  </p:notesMasterIdLst>
  <p:handoutMasterIdLst>
    <p:handoutMasterId r:id="rId22"/>
  </p:handoutMasterIdLst>
  <p:sldIdLst>
    <p:sldId id="364" r:id="rId2"/>
    <p:sldId id="344" r:id="rId3"/>
    <p:sldId id="399" r:id="rId4"/>
    <p:sldId id="393" r:id="rId5"/>
    <p:sldId id="394" r:id="rId6"/>
    <p:sldId id="373" r:id="rId7"/>
    <p:sldId id="395" r:id="rId8"/>
    <p:sldId id="396" r:id="rId9"/>
    <p:sldId id="354" r:id="rId10"/>
    <p:sldId id="356" r:id="rId11"/>
    <p:sldId id="371" r:id="rId12"/>
    <p:sldId id="372" r:id="rId13"/>
    <p:sldId id="376" r:id="rId14"/>
    <p:sldId id="383" r:id="rId15"/>
    <p:sldId id="384" r:id="rId16"/>
    <p:sldId id="397" r:id="rId17"/>
    <p:sldId id="385" r:id="rId18"/>
    <p:sldId id="398" r:id="rId19"/>
    <p:sldId id="388" r:id="rId20"/>
  </p:sldIdLst>
  <p:sldSz cx="9144000" cy="6858000" type="screen4x3"/>
  <p:notesSz cx="6797675" cy="987425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33"/>
    <a:srgbClr val="00CC00"/>
    <a:srgbClr val="336699"/>
    <a:srgbClr val="3366CC"/>
    <a:srgbClr val="0066CC"/>
    <a:srgbClr val="0033CC"/>
    <a:srgbClr val="339966"/>
    <a:srgbClr val="FF33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54" autoAdjust="0"/>
  </p:normalViewPr>
  <p:slideViewPr>
    <p:cSldViewPr>
      <p:cViewPr varScale="1">
        <p:scale>
          <a:sx n="70" d="100"/>
          <a:sy n="70" d="100"/>
        </p:scale>
        <p:origin x="-5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050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3"/>
            <a:ext cx="2946400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23" tIns="45862" rIns="91723" bIns="45862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dirty="0"/>
          </a:p>
        </p:txBody>
      </p:sp>
      <p:sp>
        <p:nvSpPr>
          <p:cNvPr id="23555" name="Rectangle 2051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3"/>
            <a:ext cx="2946400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23" tIns="45862" rIns="91723" bIns="45862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 dirty="0"/>
          </a:p>
        </p:txBody>
      </p:sp>
      <p:sp>
        <p:nvSpPr>
          <p:cNvPr id="23556" name="Rectangle 2052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380539"/>
            <a:ext cx="2946400" cy="4937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23" tIns="45862" rIns="91723" bIns="45862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dirty="0"/>
          </a:p>
        </p:txBody>
      </p:sp>
      <p:sp>
        <p:nvSpPr>
          <p:cNvPr id="23557" name="Rectangle 2053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380539"/>
            <a:ext cx="2946400" cy="4937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23" tIns="45862" rIns="91723" bIns="45862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9EF2A66-1749-4A26-984A-A57D18772031}" type="slidenum">
              <a:rPr lang="en-GB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98891369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3"/>
            <a:ext cx="2946400" cy="493712"/>
          </a:xfrm>
          <a:prstGeom prst="rect">
            <a:avLst/>
          </a:prstGeom>
        </p:spPr>
        <p:txBody>
          <a:bodyPr vert="horz" lIns="91723" tIns="45862" rIns="91723" bIns="4586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3"/>
            <a:ext cx="2946400" cy="493712"/>
          </a:xfrm>
          <a:prstGeom prst="rect">
            <a:avLst/>
          </a:prstGeom>
        </p:spPr>
        <p:txBody>
          <a:bodyPr vert="horz" lIns="91723" tIns="45862" rIns="91723" bIns="45862" rtlCol="0"/>
          <a:lstStyle>
            <a:lvl1pPr algn="r">
              <a:defRPr sz="1200"/>
            </a:lvl1pPr>
          </a:lstStyle>
          <a:p>
            <a:fld id="{CAB7E3D1-E012-4C6C-85C1-4B605B1616BD}" type="datetimeFigureOut">
              <a:rPr lang="en-US" smtClean="0"/>
              <a:pPr/>
              <a:t>11/19/2013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723" tIns="45862" rIns="91723" bIns="45862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691064"/>
            <a:ext cx="5438775" cy="4443412"/>
          </a:xfrm>
          <a:prstGeom prst="rect">
            <a:avLst/>
          </a:prstGeom>
        </p:spPr>
        <p:txBody>
          <a:bodyPr vert="horz" lIns="91723" tIns="45862" rIns="91723" bIns="45862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378952"/>
            <a:ext cx="2946400" cy="493712"/>
          </a:xfrm>
          <a:prstGeom prst="rect">
            <a:avLst/>
          </a:prstGeom>
        </p:spPr>
        <p:txBody>
          <a:bodyPr vert="horz" lIns="91723" tIns="45862" rIns="91723" bIns="4586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378952"/>
            <a:ext cx="2946400" cy="493712"/>
          </a:xfrm>
          <a:prstGeom prst="rect">
            <a:avLst/>
          </a:prstGeom>
        </p:spPr>
        <p:txBody>
          <a:bodyPr vert="horz" lIns="91723" tIns="45862" rIns="91723" bIns="45862" rtlCol="0" anchor="b"/>
          <a:lstStyle>
            <a:lvl1pPr algn="r">
              <a:defRPr sz="1200"/>
            </a:lvl1pPr>
          </a:lstStyle>
          <a:p>
            <a:fld id="{093A6145-6CB6-4469-9736-D0FA3008136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2462195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32288261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335EF-D08A-48A1-81D2-19E5970882D9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33930898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933AB-5BED-4B0B-904D-34AED2FE6B92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31257548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348B9-B93C-4808-925C-F5AF1259ABFE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3079950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13CC6-6FA5-44B7-907C-395FA1526B4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2399522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DE5CC-ECA1-4F2C-B80B-1D0F368B021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36961921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FC507-34AD-41A1-99AD-F3170759FC2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22509941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6B382-857B-467F-ABFD-C8A6490753D7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22828290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C8253-8A0A-4210-99BA-C6178AC230F4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2683728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276DA-81EE-44B4-8B10-5A3E12735B0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29727720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27AD4-4612-4803-9E48-7453B0505F1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2669261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76B382-857B-467F-ABFD-C8A6490753D7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4464448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99592" y="1398404"/>
            <a:ext cx="691276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smtClean="0">
                <a:latin typeface="+mj-lt"/>
                <a:cs typeface="Arial" pitchFamily="34" charset="0"/>
              </a:rPr>
              <a:t>Safeguarding trust in Irish Official Statistics</a:t>
            </a:r>
          </a:p>
          <a:p>
            <a:pPr algn="ctr"/>
            <a:endParaRPr lang="en-US" b="1" dirty="0">
              <a:latin typeface="+mj-lt"/>
              <a:cs typeface="Arial" pitchFamily="34" charset="0"/>
            </a:endParaRPr>
          </a:p>
          <a:p>
            <a:pPr algn="ctr"/>
            <a:r>
              <a:rPr lang="en-US" i="1" dirty="0" smtClean="0">
                <a:latin typeface="+mj-lt"/>
                <a:cs typeface="Arial" pitchFamily="34" charset="0"/>
              </a:rPr>
              <a:t>A Code of Practice for the Irish Statistical System</a:t>
            </a:r>
          </a:p>
          <a:p>
            <a:pPr algn="ctr"/>
            <a:endParaRPr lang="en-US" b="1" dirty="0" smtClean="0">
              <a:latin typeface="+mj-lt"/>
              <a:cs typeface="Arial" pitchFamily="34" charset="0"/>
            </a:endParaRPr>
          </a:p>
          <a:p>
            <a:pPr algn="ctr"/>
            <a:endParaRPr lang="en-US" b="1" dirty="0" smtClean="0">
              <a:latin typeface="+mj-lt"/>
              <a:cs typeface="Arial" pitchFamily="34" charset="0"/>
            </a:endParaRPr>
          </a:p>
          <a:p>
            <a:pPr algn="ctr"/>
            <a:r>
              <a:rPr lang="en-US" sz="2000" dirty="0" smtClean="0">
                <a:latin typeface="+mj-lt"/>
                <a:cs typeface="Arial" pitchFamily="34" charset="0"/>
              </a:rPr>
              <a:t>Pádraig Dalton</a:t>
            </a:r>
          </a:p>
          <a:p>
            <a:pPr algn="ctr"/>
            <a:r>
              <a:rPr lang="en-US" sz="2000" dirty="0" smtClean="0">
                <a:latin typeface="+mj-lt"/>
                <a:cs typeface="Arial" pitchFamily="34" charset="0"/>
              </a:rPr>
              <a:t>Director General</a:t>
            </a:r>
          </a:p>
          <a:p>
            <a:pPr algn="ctr"/>
            <a:r>
              <a:rPr lang="en-US" sz="2000" dirty="0" smtClean="0">
                <a:latin typeface="+mj-lt"/>
                <a:cs typeface="Arial" pitchFamily="34" charset="0"/>
              </a:rPr>
              <a:t>Central Statistics Office</a:t>
            </a:r>
            <a:endParaRPr lang="en-US" sz="2000" dirty="0">
              <a:latin typeface="+mj-lt"/>
              <a:cs typeface="Arial" pitchFamily="34" charset="0"/>
            </a:endParaRPr>
          </a:p>
          <a:p>
            <a:pPr algn="ctr"/>
            <a:endParaRPr lang="en-US" b="1" dirty="0" smtClean="0">
              <a:latin typeface="+mj-lt"/>
              <a:cs typeface="Arial" pitchFamily="34" charset="0"/>
            </a:endParaRPr>
          </a:p>
          <a:p>
            <a:pPr algn="ctr"/>
            <a:endParaRPr lang="en-US" b="1" dirty="0" smtClean="0">
              <a:latin typeface="+mj-lt"/>
              <a:cs typeface="Arial" pitchFamily="34" charset="0"/>
            </a:endParaRPr>
          </a:p>
          <a:p>
            <a:pPr algn="ctr"/>
            <a:r>
              <a:rPr lang="en-US" sz="2000" dirty="0" smtClean="0">
                <a:latin typeface="+mj-lt"/>
              </a:rPr>
              <a:t>Statistical and Social Inquiry Society of Ireland</a:t>
            </a:r>
          </a:p>
          <a:p>
            <a:pPr algn="ctr"/>
            <a:endParaRPr lang="en-US" sz="2000" dirty="0" smtClean="0">
              <a:latin typeface="+mj-lt"/>
            </a:endParaRPr>
          </a:p>
          <a:p>
            <a:pPr algn="ctr"/>
            <a:r>
              <a:rPr lang="en-US" sz="2000" dirty="0" smtClean="0">
                <a:latin typeface="+mj-lt"/>
              </a:rPr>
              <a:t>November 21, 2013</a:t>
            </a:r>
            <a:endParaRPr lang="en-US" sz="20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1640" y="332656"/>
            <a:ext cx="7293496" cy="1143000"/>
          </a:xfrm>
        </p:spPr>
        <p:txBody>
          <a:bodyPr/>
          <a:lstStyle/>
          <a:p>
            <a:pPr algn="l"/>
            <a:r>
              <a:rPr lang="en-IE" sz="2800" dirty="0" smtClean="0"/>
              <a:t/>
            </a:r>
            <a:br>
              <a:rPr lang="en-IE" sz="2800" dirty="0" smtClean="0"/>
            </a:br>
            <a:r>
              <a:rPr lang="en-IE" sz="2800" b="1" dirty="0" smtClean="0"/>
              <a:t>Why we need a Code of Practice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3600399"/>
          </a:xfrm>
        </p:spPr>
        <p:txBody>
          <a:bodyPr/>
          <a:lstStyle/>
          <a:p>
            <a:pPr marL="457200" indent="-457200">
              <a:spcAft>
                <a:spcPts val="600"/>
              </a:spcAft>
              <a:buFont typeface="Arial" pitchFamily="34" charset="0"/>
              <a:buChar char="•"/>
            </a:pPr>
            <a:endParaRPr lang="en-US" sz="2400" dirty="0" smtClean="0"/>
          </a:p>
          <a:p>
            <a:pPr marL="457200" indent="-4572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2400" dirty="0" smtClean="0"/>
              <a:t>In general no standards in place for the compilation of official statistics by public authorities other than CSO/Central Bank</a:t>
            </a:r>
          </a:p>
          <a:p>
            <a:pPr marL="457200" indent="-457200">
              <a:spcAft>
                <a:spcPts val="600"/>
              </a:spcAft>
              <a:buFont typeface="Arial" pitchFamily="34" charset="0"/>
              <a:buChar char="•"/>
            </a:pPr>
            <a:endParaRPr lang="en-US" sz="2400" dirty="0" smtClean="0"/>
          </a:p>
          <a:p>
            <a:pPr marL="457200" indent="-4572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2400" dirty="0" smtClean="0"/>
              <a:t>ISS CoP being developed to fill this gap</a:t>
            </a:r>
            <a:endParaRPr lang="en-US" sz="2400" dirty="0"/>
          </a:p>
          <a:p>
            <a:pPr marL="457200" indent="-457200">
              <a:buFont typeface="Arial" pitchFamily="34" charset="0"/>
              <a:buChar char="•"/>
            </a:pP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31640" y="692697"/>
            <a:ext cx="7052320" cy="936104"/>
          </a:xfrm>
        </p:spPr>
        <p:txBody>
          <a:bodyPr/>
          <a:lstStyle/>
          <a:p>
            <a:pPr algn="l"/>
            <a:r>
              <a:rPr lang="en-IE" sz="2800" b="1" dirty="0" smtClean="0"/>
              <a:t>What are Official Statistics ?</a:t>
            </a:r>
            <a:endParaRPr lang="en-IE" sz="2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1640" y="2636912"/>
            <a:ext cx="6400800" cy="2425824"/>
          </a:xfrm>
        </p:spPr>
        <p:txBody>
          <a:bodyPr/>
          <a:lstStyle/>
          <a:p>
            <a:r>
              <a:rPr lang="en-IE" sz="2400" dirty="0" smtClean="0">
                <a:solidFill>
                  <a:schemeClr val="tx1"/>
                </a:solidFill>
              </a:rPr>
              <a:t>“statistics compiled by the CSO or any other public authority under the Statistics Act or otherwise”</a:t>
            </a:r>
          </a:p>
          <a:p>
            <a:endParaRPr lang="en-IE" dirty="0" smtClean="0">
              <a:solidFill>
                <a:schemeClr val="tx1"/>
              </a:solidFill>
            </a:endParaRPr>
          </a:p>
          <a:p>
            <a:pPr algn="r"/>
            <a:r>
              <a:rPr lang="en-IE" sz="2000" dirty="0" smtClean="0">
                <a:solidFill>
                  <a:schemeClr val="tx1"/>
                </a:solidFill>
              </a:rPr>
              <a:t>Source: Statistics Act 1993</a:t>
            </a:r>
          </a:p>
          <a:p>
            <a:endParaRPr lang="en-IE" dirty="0" smtClean="0"/>
          </a:p>
        </p:txBody>
      </p:sp>
    </p:spTree>
    <p:extLst>
      <p:ext uri="{BB962C8B-B14F-4D97-AF65-F5344CB8AC3E}">
        <p14:creationId xmlns:p14="http://schemas.microsoft.com/office/powerpoint/2010/main" xmlns="" val="3554141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31640" y="764704"/>
            <a:ext cx="7124328" cy="576063"/>
          </a:xfrm>
        </p:spPr>
        <p:txBody>
          <a:bodyPr/>
          <a:lstStyle/>
          <a:p>
            <a:pPr algn="l"/>
            <a:r>
              <a:rPr lang="en-IE" sz="2800" b="1" dirty="0" smtClean="0"/>
              <a:t>What are official </a:t>
            </a:r>
            <a:r>
              <a:rPr lang="en-IE" sz="2800" b="1" dirty="0"/>
              <a:t>s</a:t>
            </a:r>
            <a:r>
              <a:rPr lang="en-IE" sz="2800" b="1" dirty="0" smtClean="0"/>
              <a:t>tatistics?</a:t>
            </a:r>
            <a:endParaRPr lang="en-IE" sz="2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7584" y="1628800"/>
            <a:ext cx="7344816" cy="3456384"/>
          </a:xfrm>
        </p:spPr>
        <p:txBody>
          <a:bodyPr>
            <a:normAutofit fontScale="85000" lnSpcReduction="20000"/>
          </a:bodyPr>
          <a:lstStyle/>
          <a:p>
            <a:pPr algn="l">
              <a:spcAft>
                <a:spcPts val="600"/>
              </a:spcAft>
            </a:pPr>
            <a:r>
              <a:rPr lang="en-IE" sz="2400" dirty="0" smtClean="0">
                <a:solidFill>
                  <a:schemeClr val="tx1"/>
                </a:solidFill>
              </a:rPr>
              <a:t>For the purpose of ISS CoP Official Statistics </a:t>
            </a:r>
          </a:p>
          <a:p>
            <a:pPr marL="342900" indent="-342900" algn="l">
              <a:spcAft>
                <a:spcPts val="600"/>
              </a:spcAft>
              <a:buFont typeface="Arial" pitchFamily="34" charset="0"/>
              <a:buChar char="•"/>
            </a:pPr>
            <a:r>
              <a:rPr lang="en-IE" sz="2000" dirty="0" smtClean="0">
                <a:solidFill>
                  <a:schemeClr val="tx1"/>
                </a:solidFill>
              </a:rPr>
              <a:t>should be produced by or on behalf of a public authority</a:t>
            </a:r>
          </a:p>
          <a:p>
            <a:pPr marL="342900" indent="-342900" algn="l">
              <a:spcAft>
                <a:spcPts val="600"/>
              </a:spcAft>
              <a:buFont typeface="Arial" pitchFamily="34" charset="0"/>
              <a:buChar char="•"/>
            </a:pPr>
            <a:r>
              <a:rPr lang="en-IE" sz="2000" dirty="0" smtClean="0">
                <a:solidFill>
                  <a:schemeClr val="tx1"/>
                </a:solidFill>
              </a:rPr>
              <a:t>should be continuous </a:t>
            </a:r>
          </a:p>
          <a:p>
            <a:pPr marL="342900" indent="-342900" algn="l">
              <a:spcAft>
                <a:spcPts val="600"/>
              </a:spcAft>
              <a:buFont typeface="Arial" pitchFamily="34" charset="0"/>
              <a:buChar char="•"/>
            </a:pPr>
            <a:r>
              <a:rPr lang="en-GB" sz="2000" dirty="0" smtClean="0">
                <a:solidFill>
                  <a:schemeClr val="tx1"/>
                </a:solidFill>
              </a:rPr>
              <a:t>If a “one-off” the DG of CSO in consultation with the responsible public authority, may deem the statistic “official” if it is considered to be of public interest</a:t>
            </a:r>
            <a:endParaRPr lang="en-IE" sz="2000" dirty="0">
              <a:solidFill>
                <a:schemeClr val="tx1"/>
              </a:solidFill>
            </a:endParaRPr>
          </a:p>
          <a:p>
            <a:pPr marL="342900" indent="-342900" algn="l">
              <a:spcAft>
                <a:spcPts val="600"/>
              </a:spcAft>
              <a:buFont typeface="Arial" pitchFamily="34" charset="0"/>
              <a:buChar char="•"/>
            </a:pPr>
            <a:r>
              <a:rPr lang="en-IE" sz="2000" dirty="0" smtClean="0">
                <a:solidFill>
                  <a:schemeClr val="tx1"/>
                </a:solidFill>
              </a:rPr>
              <a:t>should be numeric in nature</a:t>
            </a:r>
          </a:p>
          <a:p>
            <a:pPr marL="342900" indent="-342900" algn="l">
              <a:spcAft>
                <a:spcPts val="600"/>
              </a:spcAft>
              <a:buFont typeface="Arial" pitchFamily="34" charset="0"/>
              <a:buChar char="•"/>
            </a:pPr>
            <a:r>
              <a:rPr lang="en-IE" sz="2000" dirty="0" smtClean="0">
                <a:solidFill>
                  <a:schemeClr val="tx1"/>
                </a:solidFill>
              </a:rPr>
              <a:t>must be in the public domain</a:t>
            </a:r>
          </a:p>
          <a:p>
            <a:pPr marL="342900" indent="-342900" algn="l">
              <a:spcAft>
                <a:spcPts val="600"/>
              </a:spcAft>
              <a:buFont typeface="Arial" pitchFamily="34" charset="0"/>
              <a:buChar char="•"/>
            </a:pPr>
            <a:r>
              <a:rPr lang="en-IE" sz="2000" dirty="0" smtClean="0">
                <a:solidFill>
                  <a:schemeClr val="tx1"/>
                </a:solidFill>
              </a:rPr>
              <a:t>will be agreed between Director General of the CSO and the head of relevant public authority</a:t>
            </a:r>
          </a:p>
          <a:p>
            <a:pPr marL="342900" indent="-342900" algn="l">
              <a:spcAft>
                <a:spcPts val="600"/>
              </a:spcAft>
              <a:buFont typeface="Arial" pitchFamily="34" charset="0"/>
              <a:buChar char="•"/>
            </a:pPr>
            <a:r>
              <a:rPr lang="en-IE" sz="2000" dirty="0" smtClean="0">
                <a:solidFill>
                  <a:schemeClr val="tx1"/>
                </a:solidFill>
              </a:rPr>
              <a:t>will be listed in a national Register of Official Statistics (www.isscop.ie)</a:t>
            </a:r>
          </a:p>
          <a:p>
            <a:pPr marL="342900" indent="-342900" algn="l">
              <a:buFont typeface="Arial" pitchFamily="34" charset="0"/>
              <a:buChar char="•"/>
            </a:pPr>
            <a:endParaRPr lang="en-IE" sz="2000" dirty="0" smtClean="0"/>
          </a:p>
          <a:p>
            <a:pPr marL="457200" indent="-457200" algn="l">
              <a:buFont typeface="Arial" pitchFamily="34" charset="0"/>
              <a:buChar char="•"/>
            </a:pPr>
            <a:endParaRPr lang="en-IE" sz="2000" dirty="0"/>
          </a:p>
        </p:txBody>
      </p:sp>
    </p:spTree>
    <p:extLst>
      <p:ext uri="{BB962C8B-B14F-4D97-AF65-F5344CB8AC3E}">
        <p14:creationId xmlns:p14="http://schemas.microsoft.com/office/powerpoint/2010/main" xmlns="" val="926292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03648" y="908721"/>
            <a:ext cx="7052320" cy="864096"/>
          </a:xfrm>
        </p:spPr>
        <p:txBody>
          <a:bodyPr/>
          <a:lstStyle/>
          <a:p>
            <a:pPr algn="l"/>
            <a:r>
              <a:rPr lang="en-IE" sz="2800" b="1" dirty="0" smtClean="0"/>
              <a:t>Building on international experience</a:t>
            </a:r>
            <a:endParaRPr lang="en-IE" sz="2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7584" y="1916832"/>
            <a:ext cx="6944816" cy="2736304"/>
          </a:xfrm>
        </p:spPr>
        <p:txBody>
          <a:bodyPr>
            <a:normAutofit fontScale="92500" lnSpcReduction="10000"/>
          </a:bodyPr>
          <a:lstStyle/>
          <a:p>
            <a:pPr marL="457200" indent="-457200" algn="l">
              <a:spcAft>
                <a:spcPts val="600"/>
              </a:spcAft>
              <a:buFont typeface="Arial" pitchFamily="34" charset="0"/>
              <a:buChar char="•"/>
            </a:pPr>
            <a:r>
              <a:rPr lang="en-GB" sz="2400" dirty="0" smtClean="0">
                <a:solidFill>
                  <a:schemeClr val="tx1"/>
                </a:solidFill>
              </a:rPr>
              <a:t>What we are doing is not new internationally </a:t>
            </a:r>
          </a:p>
          <a:p>
            <a:pPr marL="457200" indent="-457200" algn="l">
              <a:spcAft>
                <a:spcPts val="600"/>
              </a:spcAft>
              <a:buFont typeface="Arial" pitchFamily="34" charset="0"/>
              <a:buChar char="•"/>
            </a:pPr>
            <a:r>
              <a:rPr lang="en-GB" sz="2400" dirty="0" smtClean="0">
                <a:solidFill>
                  <a:schemeClr val="tx1"/>
                </a:solidFill>
              </a:rPr>
              <a:t>But it is </a:t>
            </a:r>
            <a:r>
              <a:rPr lang="en-IE" sz="2000" dirty="0">
                <a:solidFill>
                  <a:schemeClr val="tx1"/>
                </a:solidFill>
              </a:rPr>
              <a:t>n</a:t>
            </a:r>
            <a:r>
              <a:rPr lang="en-IE" sz="2000" dirty="0" smtClean="0">
                <a:solidFill>
                  <a:schemeClr val="tx1"/>
                </a:solidFill>
              </a:rPr>
              <a:t>ew in Irish context</a:t>
            </a:r>
          </a:p>
          <a:p>
            <a:pPr marL="457200" indent="-457200" algn="l">
              <a:spcAft>
                <a:spcPts val="600"/>
              </a:spcAft>
              <a:buFont typeface="Arial" pitchFamily="34" charset="0"/>
              <a:buChar char="•"/>
            </a:pPr>
            <a:r>
              <a:rPr lang="en-GB" sz="2400" dirty="0" smtClean="0">
                <a:solidFill>
                  <a:schemeClr val="tx1"/>
                </a:solidFill>
              </a:rPr>
              <a:t>Many countries simply adopted the ES CoP or UN Fundamental Principles</a:t>
            </a:r>
            <a:endParaRPr lang="en-IE" sz="2400" dirty="0" smtClean="0">
              <a:solidFill>
                <a:schemeClr val="tx1"/>
              </a:solidFill>
            </a:endParaRPr>
          </a:p>
          <a:p>
            <a:pPr marL="457200" indent="-457200" algn="l">
              <a:spcAft>
                <a:spcPts val="600"/>
              </a:spcAft>
              <a:buFont typeface="Arial" pitchFamily="34" charset="0"/>
              <a:buChar char="•"/>
            </a:pPr>
            <a:r>
              <a:rPr lang="en-IE" sz="2400" dirty="0" smtClean="0">
                <a:solidFill>
                  <a:schemeClr val="tx1"/>
                </a:solidFill>
              </a:rPr>
              <a:t>Essentially we are building on international experience – United Kingdom, Finland, New Zealand, Sweden to name but a few</a:t>
            </a:r>
            <a:endParaRPr lang="en-IE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56675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616" y="692696"/>
            <a:ext cx="7571184" cy="1008112"/>
          </a:xfrm>
        </p:spPr>
        <p:txBody>
          <a:bodyPr/>
          <a:lstStyle/>
          <a:p>
            <a:pPr algn="l"/>
            <a:r>
              <a:rPr lang="en-IE" sz="2800" b="1" dirty="0" smtClean="0"/>
              <a:t>ISS – Code of Practice (ISS COP)</a:t>
            </a:r>
            <a:endParaRPr lang="en-IE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3993307"/>
          </a:xfrm>
        </p:spPr>
        <p:txBody>
          <a:bodyPr/>
          <a:lstStyle/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en-GB" sz="2400" dirty="0" smtClean="0"/>
              <a:t>National context important</a:t>
            </a:r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en-GB" sz="2400" dirty="0" smtClean="0"/>
              <a:t>Relative maturity of the ISS taken into account</a:t>
            </a:r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en-IE" sz="2400" dirty="0" smtClean="0"/>
              <a:t>Pragmatic approach - targeted </a:t>
            </a:r>
            <a:r>
              <a:rPr lang="en-IE" sz="2400" dirty="0"/>
              <a:t>set of </a:t>
            </a:r>
            <a:r>
              <a:rPr lang="en-IE" sz="2400" dirty="0" smtClean="0"/>
              <a:t>principles focussed on the core issues </a:t>
            </a:r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en-IE" sz="2400" dirty="0" smtClean="0"/>
              <a:t>Covers relevant processes and systems</a:t>
            </a:r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en-IE" sz="2400" dirty="0" smtClean="0"/>
              <a:t>ISS CoP is a subset of the European Statistics Code of Practice </a:t>
            </a:r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en-IE" sz="2400" dirty="0" smtClean="0"/>
              <a:t>Intended to align ISS CoP with ES CoP by 2020</a:t>
            </a:r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en-GB" sz="2400" dirty="0" smtClean="0"/>
              <a:t>Providing space for the ISS to evolve and develop</a:t>
            </a:r>
            <a:endParaRPr lang="en-IE" sz="2400" dirty="0"/>
          </a:p>
        </p:txBody>
      </p:sp>
    </p:spTree>
    <p:extLst>
      <p:ext uri="{BB962C8B-B14F-4D97-AF65-F5344CB8AC3E}">
        <p14:creationId xmlns:p14="http://schemas.microsoft.com/office/powerpoint/2010/main" xmlns="" val="188578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7624" y="692696"/>
            <a:ext cx="7509520" cy="864096"/>
          </a:xfrm>
        </p:spPr>
        <p:txBody>
          <a:bodyPr/>
          <a:lstStyle/>
          <a:p>
            <a:pPr algn="l"/>
            <a:r>
              <a:rPr lang="en-IE" sz="2800" b="1" dirty="0" smtClean="0"/>
              <a:t>ISS </a:t>
            </a:r>
            <a:r>
              <a:rPr lang="en-IE" sz="2800" b="1" dirty="0"/>
              <a:t>– Code of Practice (ISS COP)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281339"/>
          </a:xfrm>
        </p:spPr>
        <p:txBody>
          <a:bodyPr/>
          <a:lstStyle/>
          <a:p>
            <a:pPr marL="457200" indent="-457200">
              <a:buFont typeface="Arial" pitchFamily="34" charset="0"/>
              <a:buChar char="•"/>
            </a:pPr>
            <a:r>
              <a:rPr lang="en-IE" dirty="0" smtClean="0"/>
              <a:t>Professional Independence</a:t>
            </a:r>
          </a:p>
          <a:p>
            <a:pPr marL="800100" lvl="2" indent="0">
              <a:buNone/>
            </a:pPr>
            <a:r>
              <a:rPr lang="en-IE" sz="1600" dirty="0" smtClean="0"/>
              <a:t>The </a:t>
            </a:r>
            <a:r>
              <a:rPr lang="en-IE" sz="1600" dirty="0"/>
              <a:t>production of Official Statistics is based on the application of independent, transparent and objective standards and free from any political or other external interference</a:t>
            </a:r>
            <a:endParaRPr lang="en-IE" sz="1600" dirty="0" smtClean="0"/>
          </a:p>
          <a:p>
            <a:pPr marL="457200" indent="-457200">
              <a:buFont typeface="Arial" pitchFamily="34" charset="0"/>
              <a:buChar char="•"/>
            </a:pPr>
            <a:r>
              <a:rPr lang="en-IE" dirty="0" smtClean="0"/>
              <a:t>Timeliness and punctuality</a:t>
            </a:r>
          </a:p>
          <a:p>
            <a:pPr marL="800100" lvl="2" indent="0">
              <a:buNone/>
            </a:pPr>
            <a:r>
              <a:rPr lang="en-IE" sz="1600" dirty="0"/>
              <a:t>Official Statistics are released in a timely and punctual </a:t>
            </a:r>
            <a:r>
              <a:rPr lang="en-IE" sz="1600" dirty="0" smtClean="0"/>
              <a:t>manner in accordance with pre-determined and publicly available release calendars</a:t>
            </a:r>
            <a:endParaRPr lang="en-IE" dirty="0" smtClean="0"/>
          </a:p>
          <a:p>
            <a:pPr marL="457200" indent="-457200">
              <a:buFont typeface="Arial" pitchFamily="34" charset="0"/>
              <a:buChar char="•"/>
            </a:pPr>
            <a:r>
              <a:rPr lang="en-IE" dirty="0" smtClean="0"/>
              <a:t>Accessibility and clarity</a:t>
            </a:r>
          </a:p>
          <a:p>
            <a:pPr marL="800100" lvl="2" indent="0">
              <a:buNone/>
            </a:pPr>
            <a:r>
              <a:rPr lang="en-IE" sz="1600" dirty="0" smtClean="0"/>
              <a:t>Presented </a:t>
            </a:r>
            <a:r>
              <a:rPr lang="en-IE" sz="1600" dirty="0"/>
              <a:t>in a clear and understandable form, released in a suitable and convenient manner, available and accessible on an impartial basis with the appropriate supporting </a:t>
            </a:r>
            <a:r>
              <a:rPr lang="en-IE" sz="1600" dirty="0" smtClean="0"/>
              <a:t>information</a:t>
            </a:r>
            <a:endParaRPr lang="en-IE" dirty="0" smtClean="0"/>
          </a:p>
        </p:txBody>
      </p:sp>
    </p:spTree>
    <p:extLst>
      <p:ext uri="{BB962C8B-B14F-4D97-AF65-F5344CB8AC3E}">
        <p14:creationId xmlns:p14="http://schemas.microsoft.com/office/powerpoint/2010/main" xmlns="" val="3093193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7624" y="692696"/>
            <a:ext cx="7509520" cy="864096"/>
          </a:xfrm>
        </p:spPr>
        <p:txBody>
          <a:bodyPr/>
          <a:lstStyle/>
          <a:p>
            <a:pPr algn="l"/>
            <a:r>
              <a:rPr lang="en-IE" sz="2800" b="1" dirty="0" smtClean="0"/>
              <a:t>ISS </a:t>
            </a:r>
            <a:r>
              <a:rPr lang="en-IE" sz="2800" b="1" dirty="0"/>
              <a:t>– Code of Practice (ISS COP)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281339"/>
          </a:xfrm>
        </p:spPr>
        <p:txBody>
          <a:bodyPr/>
          <a:lstStyle/>
          <a:p>
            <a:pPr marL="457200" indent="-457200">
              <a:buFont typeface="Arial" pitchFamily="34" charset="0"/>
              <a:buChar char="•"/>
            </a:pPr>
            <a:endParaRPr lang="en-IE" dirty="0" smtClean="0"/>
          </a:p>
          <a:p>
            <a:pPr marL="457200" indent="-457200">
              <a:buFont typeface="Arial" pitchFamily="34" charset="0"/>
              <a:buChar char="•"/>
            </a:pPr>
            <a:r>
              <a:rPr lang="en-IE" dirty="0" smtClean="0"/>
              <a:t>Commitment to Quality</a:t>
            </a:r>
          </a:p>
          <a:p>
            <a:pPr marL="800100" lvl="2" indent="0">
              <a:buNone/>
            </a:pPr>
            <a:r>
              <a:rPr lang="en-IE" sz="1600" dirty="0"/>
              <a:t>Compilers of official statistics should systematically and regularly review process to support continual improvement in process and product </a:t>
            </a:r>
            <a:r>
              <a:rPr lang="en-IE" sz="1600" dirty="0" smtClean="0"/>
              <a:t>quality</a:t>
            </a:r>
          </a:p>
          <a:p>
            <a:pPr marL="800100" lvl="2" indent="0">
              <a:buNone/>
            </a:pPr>
            <a:endParaRPr lang="en-IE" sz="1600" dirty="0" smtClean="0"/>
          </a:p>
          <a:p>
            <a:pPr marL="457200" indent="-457200">
              <a:buFont typeface="Arial" pitchFamily="34" charset="0"/>
              <a:buChar char="•"/>
            </a:pPr>
            <a:r>
              <a:rPr lang="en-IE" dirty="0" smtClean="0"/>
              <a:t>Confidentiality</a:t>
            </a:r>
          </a:p>
          <a:p>
            <a:pPr marL="800100" lvl="2" indent="0">
              <a:buNone/>
            </a:pPr>
            <a:r>
              <a:rPr lang="en-IE" sz="1600" dirty="0"/>
              <a:t>Public authorities that produce Official Statistics must ensure that statistical outputs do not lead to the direct or indirect identification of an individual or entity</a:t>
            </a:r>
          </a:p>
        </p:txBody>
      </p:sp>
    </p:spTree>
    <p:extLst>
      <p:ext uri="{BB962C8B-B14F-4D97-AF65-F5344CB8AC3E}">
        <p14:creationId xmlns:p14="http://schemas.microsoft.com/office/powerpoint/2010/main" xmlns="" val="2030931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32" y="836712"/>
            <a:ext cx="7427168" cy="580926"/>
          </a:xfrm>
        </p:spPr>
        <p:txBody>
          <a:bodyPr/>
          <a:lstStyle/>
          <a:p>
            <a:pPr algn="l"/>
            <a:r>
              <a:rPr lang="en-IE" sz="2800" b="1" dirty="0" smtClean="0"/>
              <a:t>Looking to the future</a:t>
            </a:r>
            <a:endParaRPr lang="en-IE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57200" indent="-457200">
              <a:spcAft>
                <a:spcPts val="600"/>
              </a:spcAft>
              <a:buFont typeface="Arial" pitchFamily="34" charset="0"/>
              <a:buChar char="•"/>
            </a:pPr>
            <a:r>
              <a:rPr lang="en-IE" sz="2400" dirty="0" smtClean="0"/>
              <a:t>Time required to build awareness of the Code</a:t>
            </a:r>
          </a:p>
          <a:p>
            <a:pPr marL="457200" indent="-457200">
              <a:spcAft>
                <a:spcPts val="600"/>
              </a:spcAft>
              <a:buFont typeface="Arial" pitchFamily="34" charset="0"/>
              <a:buChar char="•"/>
            </a:pPr>
            <a:r>
              <a:rPr lang="en-IE" sz="2400" dirty="0"/>
              <a:t>Build </a:t>
            </a:r>
            <a:r>
              <a:rPr lang="en-IE" sz="2400" dirty="0" smtClean="0"/>
              <a:t>an </a:t>
            </a:r>
            <a:r>
              <a:rPr lang="en-IE" sz="2400" dirty="0"/>
              <a:t>appreciation of the value of the </a:t>
            </a:r>
            <a:r>
              <a:rPr lang="en-IE" sz="2400" dirty="0" smtClean="0"/>
              <a:t>Code</a:t>
            </a:r>
          </a:p>
          <a:p>
            <a:pPr marL="457200" indent="-457200">
              <a:spcAft>
                <a:spcPts val="600"/>
              </a:spcAft>
              <a:buFont typeface="Arial" pitchFamily="34" charset="0"/>
              <a:buChar char="•"/>
            </a:pPr>
            <a:r>
              <a:rPr lang="en-GB" sz="2400" dirty="0" smtClean="0"/>
              <a:t>Moving from “words” to “actions”</a:t>
            </a:r>
            <a:endParaRPr lang="en-IE" sz="2400" dirty="0" smtClean="0"/>
          </a:p>
          <a:p>
            <a:pPr marL="457200" indent="-457200">
              <a:spcAft>
                <a:spcPts val="600"/>
              </a:spcAft>
              <a:buFont typeface="Arial" pitchFamily="34" charset="0"/>
              <a:buChar char="•"/>
            </a:pPr>
            <a:r>
              <a:rPr lang="en-GB" sz="2400" dirty="0" smtClean="0"/>
              <a:t>Making the necessary changes to live the code</a:t>
            </a:r>
          </a:p>
          <a:p>
            <a:pPr marL="457200" indent="-457200">
              <a:spcAft>
                <a:spcPts val="600"/>
              </a:spcAft>
              <a:buFont typeface="Arial" pitchFamily="34" charset="0"/>
              <a:buChar char="•"/>
            </a:pPr>
            <a:r>
              <a:rPr lang="en-GB" sz="2400" dirty="0" smtClean="0"/>
              <a:t>Building the brand</a:t>
            </a:r>
          </a:p>
          <a:p>
            <a:pPr marL="457200" indent="-457200">
              <a:spcAft>
                <a:spcPts val="600"/>
              </a:spcAft>
              <a:buFont typeface="Arial" pitchFamily="34" charset="0"/>
              <a:buChar char="•"/>
            </a:pPr>
            <a:r>
              <a:rPr lang="en-GB" sz="2400" dirty="0" smtClean="0"/>
              <a:t>Will take time – No silver bullet</a:t>
            </a:r>
          </a:p>
          <a:p>
            <a:pPr marL="457200" indent="-457200">
              <a:spcAft>
                <a:spcPts val="600"/>
              </a:spcAft>
              <a:buFont typeface="Arial" pitchFamily="34" charset="0"/>
              <a:buChar char="•"/>
            </a:pPr>
            <a:r>
              <a:rPr lang="en-GB" sz="2400" dirty="0" smtClean="0"/>
              <a:t>Monitoring compliance (based on EU model)</a:t>
            </a:r>
          </a:p>
          <a:p>
            <a:pPr marL="857250" lvl="1" indent="-457200">
              <a:spcAft>
                <a:spcPts val="600"/>
              </a:spcAft>
              <a:buFont typeface="Wingdings" pitchFamily="2" charset="2"/>
              <a:buChar char="Ø"/>
            </a:pPr>
            <a:r>
              <a:rPr lang="en-GB" sz="2000" dirty="0" smtClean="0"/>
              <a:t>Self-assessment</a:t>
            </a:r>
          </a:p>
          <a:p>
            <a:pPr marL="857250" lvl="1" indent="-457200">
              <a:spcAft>
                <a:spcPts val="600"/>
              </a:spcAft>
              <a:buFont typeface="Wingdings" pitchFamily="2" charset="2"/>
              <a:buChar char="Ø"/>
            </a:pPr>
            <a:r>
              <a:rPr lang="en-GB" sz="2000" dirty="0" smtClean="0"/>
              <a:t>Peer reviews</a:t>
            </a:r>
            <a:endParaRPr lang="en-IE" sz="2000" dirty="0" smtClean="0"/>
          </a:p>
          <a:p>
            <a:pPr marL="457200" indent="-457200">
              <a:buFont typeface="Arial" pitchFamily="34" charset="0"/>
              <a:buChar char="•"/>
            </a:pPr>
            <a:r>
              <a:rPr lang="en-GB" sz="2400" dirty="0" smtClean="0"/>
              <a:t>Annual report prepared by the CSO</a:t>
            </a:r>
            <a:endParaRPr lang="en-IE" sz="2400" dirty="0" smtClean="0"/>
          </a:p>
          <a:p>
            <a:pPr marL="0" indent="0"/>
            <a:endParaRPr lang="en-IE" sz="2400" dirty="0" smtClean="0"/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xmlns="" val="448382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32" y="836712"/>
            <a:ext cx="7427168" cy="580926"/>
          </a:xfrm>
        </p:spPr>
        <p:txBody>
          <a:bodyPr/>
          <a:lstStyle/>
          <a:p>
            <a:pPr algn="l"/>
            <a:r>
              <a:rPr lang="en-GB" sz="2800" b="1" dirty="0" smtClean="0"/>
              <a:t>Conclusions</a:t>
            </a:r>
            <a:endParaRPr lang="en-IE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indent="-457200">
              <a:spcAft>
                <a:spcPts val="600"/>
              </a:spcAft>
              <a:buFont typeface="Arial" pitchFamily="34" charset="0"/>
              <a:buChar char="•"/>
            </a:pPr>
            <a:r>
              <a:rPr lang="en-IE" sz="2400" dirty="0" smtClean="0"/>
              <a:t>All comes back to </a:t>
            </a:r>
            <a:r>
              <a:rPr lang="en-IE" sz="2400" dirty="0"/>
              <a:t>t</a:t>
            </a:r>
            <a:r>
              <a:rPr lang="en-IE" sz="2400" dirty="0" smtClean="0"/>
              <a:t>rust</a:t>
            </a:r>
          </a:p>
          <a:p>
            <a:pPr marL="1257300" lvl="2" indent="-457200">
              <a:spcAft>
                <a:spcPts val="600"/>
              </a:spcAft>
              <a:buFont typeface="Wingdings" pitchFamily="2" charset="2"/>
              <a:buChar char="Ø"/>
            </a:pPr>
            <a:r>
              <a:rPr lang="en-GB" sz="1600" dirty="0" smtClean="0"/>
              <a:t>Independence</a:t>
            </a:r>
          </a:p>
          <a:p>
            <a:pPr marL="1257300" lvl="2" indent="-457200">
              <a:spcAft>
                <a:spcPts val="600"/>
              </a:spcAft>
              <a:buFont typeface="Wingdings" pitchFamily="2" charset="2"/>
              <a:buChar char="Ø"/>
            </a:pPr>
            <a:r>
              <a:rPr lang="en-GB" sz="1600" dirty="0" smtClean="0"/>
              <a:t>Objectivity</a:t>
            </a:r>
          </a:p>
          <a:p>
            <a:pPr marL="1257300" lvl="2" indent="-457200">
              <a:spcAft>
                <a:spcPts val="600"/>
              </a:spcAft>
              <a:buFont typeface="Wingdings" pitchFamily="2" charset="2"/>
              <a:buChar char="Ø"/>
            </a:pPr>
            <a:r>
              <a:rPr lang="en-GB" sz="1600" dirty="0" smtClean="0"/>
              <a:t>Integrity</a:t>
            </a:r>
          </a:p>
          <a:p>
            <a:pPr marL="1257300" lvl="2" indent="-457200">
              <a:spcAft>
                <a:spcPts val="600"/>
              </a:spcAft>
              <a:buFont typeface="Wingdings" pitchFamily="2" charset="2"/>
              <a:buChar char="Ø"/>
            </a:pPr>
            <a:r>
              <a:rPr lang="en-GB" sz="1600" dirty="0" smtClean="0"/>
              <a:t>Confidentiality</a:t>
            </a:r>
            <a:endParaRPr lang="en-GB" sz="2400" dirty="0" smtClean="0"/>
          </a:p>
          <a:p>
            <a:pPr marL="457200" indent="-457200">
              <a:spcAft>
                <a:spcPts val="600"/>
              </a:spcAft>
              <a:buFont typeface="Arial" pitchFamily="34" charset="0"/>
              <a:buChar char="•"/>
            </a:pPr>
            <a:r>
              <a:rPr lang="en-IE" sz="2400" dirty="0" smtClean="0"/>
              <a:t>Trust is a delicate thing – hard to build easy to lose</a:t>
            </a:r>
          </a:p>
          <a:p>
            <a:pPr marL="457200" indent="-457200">
              <a:spcAft>
                <a:spcPts val="600"/>
              </a:spcAft>
              <a:buFont typeface="Arial" pitchFamily="34" charset="0"/>
              <a:buChar char="•"/>
            </a:pPr>
            <a:r>
              <a:rPr lang="en-IE" sz="2400" dirty="0" smtClean="0"/>
              <a:t>Perception – small things matter</a:t>
            </a:r>
          </a:p>
          <a:p>
            <a:pPr marL="457200" indent="-457200">
              <a:spcAft>
                <a:spcPts val="600"/>
              </a:spcAft>
              <a:buFont typeface="Arial" pitchFamily="34" charset="0"/>
              <a:buChar char="•"/>
            </a:pPr>
            <a:r>
              <a:rPr lang="en-IE" sz="2400" dirty="0" smtClean="0"/>
              <a:t>Statistics </a:t>
            </a:r>
            <a:r>
              <a:rPr lang="en-IE" sz="2400" dirty="0"/>
              <a:t>without trust, irrespective of quality are of limited </a:t>
            </a:r>
            <a:r>
              <a:rPr lang="en-IE" sz="2400" dirty="0" smtClean="0"/>
              <a:t>value</a:t>
            </a:r>
          </a:p>
          <a:p>
            <a:pPr marL="457200" indent="-457200">
              <a:spcAft>
                <a:spcPts val="600"/>
              </a:spcAft>
              <a:buFont typeface="Arial" pitchFamily="34" charset="0"/>
              <a:buChar char="•"/>
            </a:pPr>
            <a:r>
              <a:rPr lang="en-IE" sz="2400" dirty="0" smtClean="0"/>
              <a:t>Decisions based on evidence lacking trust – open to greater scrutiny</a:t>
            </a:r>
            <a:endParaRPr lang="en-IE" sz="2400" dirty="0"/>
          </a:p>
          <a:p>
            <a:pPr marL="0" indent="0"/>
            <a:endParaRPr lang="en-IE" sz="2400" dirty="0" smtClean="0"/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xmlns="" val="871661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IE" dirty="0" smtClean="0"/>
          </a:p>
          <a:p>
            <a:pPr algn="ctr"/>
            <a:endParaRPr lang="en-IE" dirty="0"/>
          </a:p>
          <a:p>
            <a:pPr algn="ctr"/>
            <a:r>
              <a:rPr lang="en-IE" dirty="0" smtClean="0"/>
              <a:t>Questions ?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xmlns="" val="4166811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32" y="836712"/>
            <a:ext cx="7437512" cy="432048"/>
          </a:xfrm>
        </p:spPr>
        <p:txBody>
          <a:bodyPr>
            <a:normAutofit fontScale="90000"/>
          </a:bodyPr>
          <a:lstStyle/>
          <a:p>
            <a:pPr algn="l">
              <a:spcBef>
                <a:spcPts val="1200"/>
              </a:spcBef>
            </a:pPr>
            <a:r>
              <a:rPr lang="en-IE" sz="2800" b="1" dirty="0" smtClean="0">
                <a:latin typeface="+mn-lt"/>
                <a:cs typeface="Arial" pitchFamily="34" charset="0"/>
              </a:rPr>
              <a:t>Structure of presentation</a:t>
            </a:r>
            <a:r>
              <a:rPr lang="en-IE" sz="2800" dirty="0" smtClean="0">
                <a:latin typeface="+mn-lt"/>
              </a:rPr>
              <a:t/>
            </a:r>
            <a:br>
              <a:rPr lang="en-IE" sz="2800" dirty="0" smtClean="0">
                <a:latin typeface="+mn-lt"/>
              </a:rPr>
            </a:br>
            <a:endParaRPr lang="en-US" sz="28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5001419"/>
          </a:xfrm>
        </p:spPr>
        <p:txBody>
          <a:bodyPr/>
          <a:lstStyle/>
          <a:p>
            <a:pPr lvl="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GB" sz="2400" dirty="0" smtClean="0"/>
              <a:t>Development of the Irish Statistical System (ISS)</a:t>
            </a:r>
          </a:p>
          <a:p>
            <a:pPr lvl="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GB" sz="2400" dirty="0" smtClean="0"/>
              <a:t>What is the ISS?</a:t>
            </a:r>
          </a:p>
          <a:p>
            <a:pPr lvl="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GB" sz="2400" dirty="0" smtClean="0"/>
              <a:t>Why we need a Code of Practice</a:t>
            </a:r>
          </a:p>
          <a:p>
            <a:pPr lvl="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GB" sz="2400" dirty="0" smtClean="0"/>
              <a:t>What are official statistics</a:t>
            </a:r>
          </a:p>
          <a:p>
            <a:pPr lvl="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GB" sz="2400" dirty="0" smtClean="0"/>
              <a:t>International experiences</a:t>
            </a:r>
          </a:p>
          <a:p>
            <a:pPr lvl="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GB" sz="2400" dirty="0" smtClean="0"/>
              <a:t>ISS CoP</a:t>
            </a:r>
          </a:p>
          <a:p>
            <a:pPr lvl="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GB" sz="2400" dirty="0" smtClean="0"/>
              <a:t>Looking to the future</a:t>
            </a:r>
          </a:p>
          <a:p>
            <a:pPr lvl="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GB" sz="2400" dirty="0" smtClean="0"/>
              <a:t>Conclusions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endParaRPr lang="en-GB" sz="2000" dirty="0" smtClean="0"/>
          </a:p>
          <a:p>
            <a:pPr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endParaRPr lang="en-GB" sz="2400" dirty="0" smtClean="0"/>
          </a:p>
          <a:p>
            <a:pPr lvl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endParaRPr lang="en-GB" sz="2000" dirty="0" smtClean="0"/>
          </a:p>
          <a:p>
            <a:pPr lvl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endParaRPr lang="en-GB" sz="2000" dirty="0" smtClean="0"/>
          </a:p>
          <a:p>
            <a:pPr marL="914400" lvl="2" indent="0">
              <a:spcBef>
                <a:spcPts val="600"/>
              </a:spcBef>
              <a:spcAft>
                <a:spcPts val="600"/>
              </a:spcAft>
              <a:buNone/>
            </a:pPr>
            <a:endParaRPr lang="en-GB" sz="2000" dirty="0" smtClean="0"/>
          </a:p>
        </p:txBody>
      </p:sp>
    </p:spTree>
    <p:extLst>
      <p:ext uri="{BB962C8B-B14F-4D97-AF65-F5344CB8AC3E}">
        <p14:creationId xmlns:p14="http://schemas.microsoft.com/office/powerpoint/2010/main" xmlns="" val="220371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1640" y="836712"/>
            <a:ext cx="7293496" cy="432048"/>
          </a:xfrm>
        </p:spPr>
        <p:txBody>
          <a:bodyPr>
            <a:normAutofit fontScale="90000"/>
          </a:bodyPr>
          <a:lstStyle/>
          <a:p>
            <a:pPr algn="l">
              <a:spcBef>
                <a:spcPts val="1200"/>
              </a:spcBef>
            </a:pPr>
            <a:r>
              <a:rPr lang="en-IE" sz="2800" b="1" dirty="0" smtClean="0">
                <a:latin typeface="+mn-lt"/>
                <a:cs typeface="Arial" pitchFamily="34" charset="0"/>
              </a:rPr>
              <a:t>Development of the Irish Statistical System</a:t>
            </a:r>
            <a:r>
              <a:rPr lang="en-IE" sz="2800" dirty="0" smtClean="0">
                <a:latin typeface="+mn-lt"/>
              </a:rPr>
              <a:t/>
            </a:r>
            <a:br>
              <a:rPr lang="en-IE" sz="2800" dirty="0" smtClean="0">
                <a:latin typeface="+mn-lt"/>
              </a:rPr>
            </a:br>
            <a:endParaRPr lang="en-US" sz="28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5001419"/>
          </a:xfrm>
        </p:spPr>
        <p:txBody>
          <a:bodyPr/>
          <a:lstStyle/>
          <a:p>
            <a:pPr lvl="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endParaRPr lang="en-GB" sz="2400" dirty="0" smtClean="0"/>
          </a:p>
          <a:p>
            <a:pPr lvl="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GB" sz="2400" dirty="0" smtClean="0"/>
              <a:t>NSB Strategy 2003 – 2008 published July 2005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GB" sz="2000" dirty="0" smtClean="0"/>
              <a:t>Exploit </a:t>
            </a:r>
            <a:r>
              <a:rPr lang="en-GB" sz="2000" dirty="0" smtClean="0"/>
              <a:t>administrative data sources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GB" sz="2000" dirty="0" smtClean="0"/>
              <a:t>Evidence based policy making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GB" sz="2000" dirty="0" smtClean="0"/>
              <a:t>New vision for official statistics  -  Irish Statistical System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GB" sz="2000" dirty="0" smtClean="0"/>
              <a:t>Whole system approach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GB" sz="2000" dirty="0" smtClean="0"/>
              <a:t>Systematic review of administrative data (SPAR )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GB" sz="2000" dirty="0"/>
              <a:t>Sharing and Reuse of data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GB" sz="2000" dirty="0"/>
              <a:t>Collect once and use </a:t>
            </a:r>
            <a:r>
              <a:rPr lang="en-GB" sz="2000" dirty="0" smtClean="0"/>
              <a:t>often (new outputs etc.)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endParaRPr lang="en-GB" sz="2400" dirty="0" smtClean="0"/>
          </a:p>
          <a:p>
            <a:pPr lvl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endParaRPr lang="en-GB" sz="2000" dirty="0" smtClean="0"/>
          </a:p>
          <a:p>
            <a:pPr lvl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endParaRPr lang="en-GB" sz="2000" dirty="0" smtClean="0"/>
          </a:p>
          <a:p>
            <a:pPr marL="914400" lvl="2" indent="0">
              <a:spcBef>
                <a:spcPts val="600"/>
              </a:spcBef>
              <a:spcAft>
                <a:spcPts val="600"/>
              </a:spcAft>
              <a:buNone/>
            </a:pPr>
            <a:endParaRPr lang="en-GB" sz="2000" dirty="0" smtClean="0"/>
          </a:p>
        </p:txBody>
      </p:sp>
    </p:spTree>
    <p:extLst>
      <p:ext uri="{BB962C8B-B14F-4D97-AF65-F5344CB8AC3E}">
        <p14:creationId xmlns:p14="http://schemas.microsoft.com/office/powerpoint/2010/main" xmlns="" val="1081070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1640" y="836712"/>
            <a:ext cx="7293496" cy="432048"/>
          </a:xfrm>
        </p:spPr>
        <p:txBody>
          <a:bodyPr>
            <a:normAutofit fontScale="90000"/>
          </a:bodyPr>
          <a:lstStyle/>
          <a:p>
            <a:pPr algn="l">
              <a:spcBef>
                <a:spcPts val="1200"/>
              </a:spcBef>
            </a:pPr>
            <a:r>
              <a:rPr lang="en-IE" sz="2800" b="1" dirty="0" smtClean="0">
                <a:latin typeface="+mn-lt"/>
                <a:cs typeface="Arial" pitchFamily="34" charset="0"/>
              </a:rPr>
              <a:t>Development of the Irish Statistical System</a:t>
            </a:r>
            <a:r>
              <a:rPr lang="en-IE" sz="2800" dirty="0" smtClean="0">
                <a:latin typeface="+mn-lt"/>
              </a:rPr>
              <a:t/>
            </a:r>
            <a:br>
              <a:rPr lang="en-IE" sz="2800" dirty="0" smtClean="0">
                <a:latin typeface="+mn-lt"/>
              </a:rPr>
            </a:br>
            <a:endParaRPr lang="en-US" sz="28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5001419"/>
          </a:xfrm>
        </p:spPr>
        <p:txBody>
          <a:bodyPr/>
          <a:lstStyle/>
          <a:p>
            <a:pPr lvl="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GB" sz="2400" dirty="0" smtClean="0"/>
              <a:t>NSB </a:t>
            </a:r>
            <a:r>
              <a:rPr lang="en-GB" sz="2400" dirty="0"/>
              <a:t>Strategy </a:t>
            </a:r>
            <a:r>
              <a:rPr lang="en-GB" sz="2400" dirty="0" smtClean="0"/>
              <a:t>2009 </a:t>
            </a:r>
            <a:r>
              <a:rPr lang="en-GB" sz="2400" dirty="0"/>
              <a:t>– </a:t>
            </a:r>
            <a:r>
              <a:rPr lang="en-GB" sz="2400" dirty="0" smtClean="0"/>
              <a:t>2014 </a:t>
            </a:r>
            <a:r>
              <a:rPr lang="en-GB" sz="2400" dirty="0"/>
              <a:t>published </a:t>
            </a:r>
            <a:r>
              <a:rPr lang="en-GB" sz="2400" dirty="0" smtClean="0"/>
              <a:t>November 2009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GB" sz="2000" dirty="0" smtClean="0"/>
              <a:t>Progress has been made but uneven and not systemic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GB" sz="2000" dirty="0" smtClean="0"/>
              <a:t>Need to accelerate development of whole system approach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GB" sz="2000" dirty="0" smtClean="0"/>
              <a:t>Identified critical infrastructural </a:t>
            </a:r>
            <a:r>
              <a:rPr lang="en-GB" sz="2000" dirty="0" smtClean="0"/>
              <a:t>gaps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None/>
            </a:pPr>
            <a:endParaRPr lang="en-GB" sz="2000" dirty="0" smtClean="0"/>
          </a:p>
          <a:p>
            <a:pPr marL="40005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GB" sz="2400" dirty="0" smtClean="0"/>
              <a:t>Two </a:t>
            </a:r>
            <a:r>
              <a:rPr lang="en-GB" sz="2400" dirty="0" smtClean="0"/>
              <a:t>NSB Strategy papers 2012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GB" sz="2000" dirty="0" smtClean="0"/>
              <a:t>The Irish Statistical System: The way forward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GB" sz="2000" dirty="0" smtClean="0"/>
              <a:t>Joined up Government needs joined up Data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GB" sz="2000" dirty="0" smtClean="0"/>
              <a:t>Both focussing primarily on the need for a National Data Infrastructure</a:t>
            </a:r>
          </a:p>
          <a:p>
            <a:pPr marL="4572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endParaRPr lang="en-GB" sz="2400" dirty="0"/>
          </a:p>
          <a:p>
            <a:pPr marL="4572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endParaRPr lang="en-GB" sz="2400" dirty="0" smtClean="0"/>
          </a:p>
        </p:txBody>
      </p:sp>
    </p:spTree>
    <p:extLst>
      <p:ext uri="{BB962C8B-B14F-4D97-AF65-F5344CB8AC3E}">
        <p14:creationId xmlns:p14="http://schemas.microsoft.com/office/powerpoint/2010/main" xmlns="" val="1188684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7664" y="836712"/>
            <a:ext cx="7077472" cy="432048"/>
          </a:xfrm>
        </p:spPr>
        <p:txBody>
          <a:bodyPr>
            <a:normAutofit fontScale="90000"/>
          </a:bodyPr>
          <a:lstStyle/>
          <a:p>
            <a:pPr algn="l">
              <a:spcBef>
                <a:spcPts val="1200"/>
              </a:spcBef>
            </a:pPr>
            <a:r>
              <a:rPr lang="en-IE" sz="2800" b="1" dirty="0" smtClean="0">
                <a:latin typeface="+mn-lt"/>
                <a:cs typeface="Arial" pitchFamily="34" charset="0"/>
              </a:rPr>
              <a:t>Development of the Irish Statistical System</a:t>
            </a:r>
            <a:r>
              <a:rPr lang="en-IE" sz="2800" dirty="0" smtClean="0">
                <a:latin typeface="+mn-lt"/>
              </a:rPr>
              <a:t/>
            </a:r>
            <a:br>
              <a:rPr lang="en-IE" sz="2800" dirty="0" smtClean="0">
                <a:latin typeface="+mn-lt"/>
              </a:rPr>
            </a:br>
            <a:endParaRPr lang="en-US" sz="28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5001419"/>
          </a:xfrm>
        </p:spPr>
        <p:txBody>
          <a:bodyPr>
            <a:normAutofit lnSpcReduction="10000"/>
          </a:bodyPr>
          <a:lstStyle/>
          <a:p>
            <a:pPr lvl="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endParaRPr lang="en-GB" sz="2400" dirty="0" smtClean="0"/>
          </a:p>
          <a:p>
            <a:pPr marL="4572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GB" sz="2400" dirty="0" smtClean="0"/>
              <a:t>Some recent developments (Data Sharing memo &amp; postcodes)</a:t>
            </a:r>
          </a:p>
          <a:p>
            <a:pPr marL="4572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GB" sz="2400" dirty="0" smtClean="0"/>
              <a:t>Public Service Reform (public services and efficiency)</a:t>
            </a:r>
          </a:p>
          <a:p>
            <a:pPr marL="4572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GB" sz="2400" dirty="0" smtClean="0"/>
              <a:t>Recognised role of good quality information</a:t>
            </a:r>
          </a:p>
          <a:p>
            <a:pPr marL="4572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GB" sz="2400" dirty="0" smtClean="0"/>
              <a:t>Initiative 2.10(</a:t>
            </a:r>
            <a:r>
              <a:rPr lang="en-GB" sz="2400" dirty="0" err="1" smtClean="0"/>
              <a:t>i</a:t>
            </a:r>
            <a:r>
              <a:rPr lang="en-GB" sz="2400" dirty="0" smtClean="0"/>
              <a:t>)</a:t>
            </a:r>
          </a:p>
          <a:p>
            <a:pPr marL="914400" lvl="2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GB" sz="1800" dirty="0" smtClean="0"/>
              <a:t>Development of a codes of practice and standards for the gathering and use of data for statistical purposes in the Public Service</a:t>
            </a:r>
          </a:p>
          <a:p>
            <a:pPr marL="4572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GB" sz="2400" dirty="0" smtClean="0"/>
              <a:t>Helps to align national practices with European norms</a:t>
            </a:r>
          </a:p>
          <a:p>
            <a:pPr marL="4572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GB" sz="2400" dirty="0" smtClean="0"/>
              <a:t>ISS CoP is another step towards systematic realisation of NSB vision</a:t>
            </a:r>
          </a:p>
          <a:p>
            <a:pPr marL="4572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endParaRPr lang="en-GB" sz="2400" dirty="0"/>
          </a:p>
          <a:p>
            <a:pPr marL="4572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endParaRPr lang="en-GB" sz="2400" dirty="0" smtClean="0"/>
          </a:p>
        </p:txBody>
      </p:sp>
    </p:spTree>
    <p:extLst>
      <p:ext uri="{BB962C8B-B14F-4D97-AF65-F5344CB8AC3E}">
        <p14:creationId xmlns:p14="http://schemas.microsoft.com/office/powerpoint/2010/main" xmlns="" val="1413009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7624" y="908720"/>
            <a:ext cx="7509520" cy="796950"/>
          </a:xfrm>
        </p:spPr>
        <p:txBody>
          <a:bodyPr/>
          <a:lstStyle/>
          <a:p>
            <a:pPr algn="l"/>
            <a:r>
              <a:rPr lang="en-IE" sz="2800" b="1" dirty="0" smtClean="0"/>
              <a:t>What is the Irish Statistical System?</a:t>
            </a:r>
            <a:endParaRPr lang="en-IE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endParaRPr lang="en-GB" sz="2400" dirty="0" smtClean="0"/>
          </a:p>
          <a:p>
            <a:pPr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GB" sz="2400" dirty="0" smtClean="0"/>
              <a:t>Much broader than the Central Statistics Office</a:t>
            </a:r>
            <a:endParaRPr lang="en-IE" sz="2400" dirty="0" smtClean="0"/>
          </a:p>
          <a:p>
            <a:pPr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IE" sz="2400" dirty="0" smtClean="0"/>
              <a:t>Also includes those parts of the Public Sector involved in the collection, processing, compilation or dissemination of official statistics</a:t>
            </a:r>
          </a:p>
        </p:txBody>
      </p:sp>
    </p:spTree>
    <p:extLst>
      <p:ext uri="{BB962C8B-B14F-4D97-AF65-F5344CB8AC3E}">
        <p14:creationId xmlns:p14="http://schemas.microsoft.com/office/powerpoint/2010/main" xmlns="" val="4215772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908720"/>
            <a:ext cx="7653536" cy="796950"/>
          </a:xfrm>
        </p:spPr>
        <p:txBody>
          <a:bodyPr/>
          <a:lstStyle/>
          <a:p>
            <a:pPr algn="l"/>
            <a:r>
              <a:rPr lang="en-IE" sz="2800" b="1" dirty="0" smtClean="0"/>
              <a:t>What is the Irish Statistical System?</a:t>
            </a:r>
            <a:endParaRPr lang="en-IE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628800"/>
            <a:ext cx="8229600" cy="4525963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IE" sz="2400" dirty="0" smtClean="0"/>
              <a:t>CSO </a:t>
            </a:r>
            <a:r>
              <a:rPr lang="en-IE" sz="2400" dirty="0"/>
              <a:t>has formal coordination role </a:t>
            </a:r>
            <a:endParaRPr lang="en-IE" sz="2400" dirty="0" smtClean="0"/>
          </a:p>
          <a:p>
            <a:pPr>
              <a:buFont typeface="Arial" pitchFamily="34" charset="0"/>
              <a:buChar char="•"/>
            </a:pPr>
            <a:endParaRPr lang="en-IE" sz="2200" dirty="0"/>
          </a:p>
          <a:p>
            <a:pPr lvl="1">
              <a:buFont typeface="Arial" pitchFamily="34" charset="0"/>
              <a:buChar char="•"/>
            </a:pPr>
            <a:r>
              <a:rPr lang="en-IE" sz="2200" dirty="0"/>
              <a:t>National level  - across the public service</a:t>
            </a:r>
          </a:p>
          <a:p>
            <a:pPr lvl="2">
              <a:buFont typeface="Arial" pitchFamily="34" charset="0"/>
              <a:buChar char="•"/>
            </a:pPr>
            <a:r>
              <a:rPr lang="en-IE" sz="1800" dirty="0"/>
              <a:t>Set in legal context – Statistics Act 1993, section 11, </a:t>
            </a:r>
            <a:r>
              <a:rPr lang="en-IE" sz="1800" dirty="0" smtClean="0"/>
              <a:t> </a:t>
            </a:r>
            <a:r>
              <a:rPr lang="en-IE" sz="1800" dirty="0"/>
              <a:t>30 and </a:t>
            </a:r>
            <a:r>
              <a:rPr lang="en-IE" sz="1800" dirty="0" smtClean="0"/>
              <a:t>31</a:t>
            </a:r>
            <a:endParaRPr lang="en-IE" sz="1800" dirty="0"/>
          </a:p>
          <a:p>
            <a:pPr lvl="1">
              <a:buFont typeface="Arial" pitchFamily="34" charset="0"/>
              <a:buChar char="•"/>
            </a:pPr>
            <a:r>
              <a:rPr lang="en-IE" sz="2200" dirty="0"/>
              <a:t>European level</a:t>
            </a:r>
          </a:p>
          <a:p>
            <a:pPr lvl="2">
              <a:buFont typeface="Arial" pitchFamily="34" charset="0"/>
              <a:buChar char="•"/>
            </a:pPr>
            <a:r>
              <a:rPr lang="en-IE" sz="1800" dirty="0"/>
              <a:t>Article 5(1) of Regulation (EC) No 223/2009 on European </a:t>
            </a:r>
            <a:r>
              <a:rPr lang="en-IE" sz="1800" dirty="0" smtClean="0"/>
              <a:t>Statistics</a:t>
            </a:r>
          </a:p>
          <a:p>
            <a:pPr lvl="2">
              <a:buFont typeface="Arial" pitchFamily="34" charset="0"/>
              <a:buChar char="•"/>
            </a:pPr>
            <a:endParaRPr lang="en-IE" sz="1800" dirty="0" smtClean="0"/>
          </a:p>
          <a:p>
            <a:pPr>
              <a:buFont typeface="Arial" pitchFamily="34" charset="0"/>
              <a:buChar char="•"/>
            </a:pPr>
            <a:r>
              <a:rPr lang="en-IE" sz="2200" dirty="0"/>
              <a:t>Designed to ensure consistency and best practice regardless of the identity of the compiler</a:t>
            </a:r>
          </a:p>
          <a:p>
            <a:pPr lvl="2">
              <a:buFont typeface="Arial" pitchFamily="34" charset="0"/>
              <a:buChar char="•"/>
            </a:pPr>
            <a:endParaRPr lang="en-IE" sz="1800" dirty="0"/>
          </a:p>
          <a:p>
            <a:pPr marL="914400" lvl="2" indent="0">
              <a:buNone/>
            </a:pPr>
            <a:endParaRPr lang="en-IE" sz="1800" dirty="0"/>
          </a:p>
        </p:txBody>
      </p:sp>
    </p:spTree>
    <p:extLst>
      <p:ext uri="{BB962C8B-B14F-4D97-AF65-F5344CB8AC3E}">
        <p14:creationId xmlns:p14="http://schemas.microsoft.com/office/powerpoint/2010/main" xmlns="" val="1923883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7624" y="836712"/>
            <a:ext cx="7268344" cy="648072"/>
          </a:xfrm>
        </p:spPr>
        <p:txBody>
          <a:bodyPr/>
          <a:lstStyle/>
          <a:p>
            <a:pPr algn="l"/>
            <a:r>
              <a:rPr lang="en-IE" sz="2800" b="1" dirty="0" smtClean="0"/>
              <a:t>Why we need a Code of Practice</a:t>
            </a:r>
            <a:endParaRPr lang="en-US" sz="2800" b="1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683568" y="1412776"/>
            <a:ext cx="7488832" cy="3937992"/>
          </a:xfrm>
        </p:spPr>
        <p:txBody>
          <a:bodyPr>
            <a:normAutofit fontScale="92500" lnSpcReduction="20000"/>
          </a:bodyPr>
          <a:lstStyle/>
          <a:p>
            <a:pPr marL="342900" indent="-342900" algn="l">
              <a:spcAft>
                <a:spcPts val="600"/>
              </a:spcAft>
              <a:buFont typeface="Arial" pitchFamily="34" charset="0"/>
              <a:buChar char="•"/>
            </a:pPr>
            <a:r>
              <a:rPr lang="en-GB" sz="2400" dirty="0" smtClean="0">
                <a:solidFill>
                  <a:schemeClr val="tx1"/>
                </a:solidFill>
              </a:rPr>
              <a:t>Integral part of any developed democratic society</a:t>
            </a:r>
            <a:endParaRPr lang="en-IE" sz="2400" dirty="0" smtClean="0">
              <a:solidFill>
                <a:schemeClr val="tx1"/>
              </a:solidFill>
            </a:endParaRPr>
          </a:p>
          <a:p>
            <a:pPr marL="342900" indent="-342900" algn="l">
              <a:spcAft>
                <a:spcPts val="600"/>
              </a:spcAft>
              <a:buFont typeface="Arial" pitchFamily="34" charset="0"/>
              <a:buChar char="•"/>
            </a:pPr>
            <a:r>
              <a:rPr lang="en-IE" sz="2400" dirty="0" smtClean="0">
                <a:solidFill>
                  <a:schemeClr val="tx1"/>
                </a:solidFill>
              </a:rPr>
              <a:t>Value of statistics </a:t>
            </a:r>
          </a:p>
          <a:p>
            <a:pPr marL="800100" lvl="1" indent="-342900" algn="l">
              <a:spcAft>
                <a:spcPts val="600"/>
              </a:spcAft>
              <a:buFont typeface="Arial" pitchFamily="34" charset="0"/>
              <a:buChar char="•"/>
            </a:pPr>
            <a:r>
              <a:rPr lang="en-IE" sz="2000" dirty="0" smtClean="0">
                <a:solidFill>
                  <a:schemeClr val="tx1"/>
                </a:solidFill>
              </a:rPr>
              <a:t>Must be produced in an </a:t>
            </a:r>
            <a:r>
              <a:rPr lang="en-IE" sz="2000" b="1" dirty="0" smtClean="0">
                <a:solidFill>
                  <a:schemeClr val="tx1"/>
                </a:solidFill>
              </a:rPr>
              <a:t>independent</a:t>
            </a:r>
            <a:r>
              <a:rPr lang="en-IE" sz="2000" dirty="0" smtClean="0">
                <a:solidFill>
                  <a:schemeClr val="tx1"/>
                </a:solidFill>
              </a:rPr>
              <a:t> and </a:t>
            </a:r>
            <a:r>
              <a:rPr lang="en-IE" sz="2000" b="1" dirty="0" smtClean="0">
                <a:solidFill>
                  <a:schemeClr val="tx1"/>
                </a:solidFill>
              </a:rPr>
              <a:t>objective</a:t>
            </a:r>
            <a:r>
              <a:rPr lang="en-IE" sz="2000" dirty="0" smtClean="0">
                <a:solidFill>
                  <a:schemeClr val="tx1"/>
                </a:solidFill>
              </a:rPr>
              <a:t> manner</a:t>
            </a:r>
          </a:p>
          <a:p>
            <a:pPr marL="800100" lvl="1" indent="-342900" algn="l">
              <a:spcAft>
                <a:spcPts val="600"/>
              </a:spcAft>
              <a:buFont typeface="Arial" pitchFamily="34" charset="0"/>
              <a:buChar char="•"/>
            </a:pPr>
            <a:r>
              <a:rPr lang="en-IE" sz="2000" dirty="0" smtClean="0">
                <a:solidFill>
                  <a:schemeClr val="tx1"/>
                </a:solidFill>
              </a:rPr>
              <a:t>Maximise public trust in the numbers published</a:t>
            </a:r>
          </a:p>
          <a:p>
            <a:pPr marL="800100" lvl="1" indent="-342900" algn="l">
              <a:spcAft>
                <a:spcPts val="600"/>
              </a:spcAft>
              <a:buFont typeface="Arial" pitchFamily="34" charset="0"/>
              <a:buChar char="•"/>
            </a:pPr>
            <a:r>
              <a:rPr lang="en-IE" sz="2000" dirty="0" smtClean="0">
                <a:solidFill>
                  <a:schemeClr val="tx1"/>
                </a:solidFill>
              </a:rPr>
              <a:t>Robust and trusted evidence to inform decision making</a:t>
            </a:r>
          </a:p>
          <a:p>
            <a:pPr marL="800100" lvl="1" indent="-342900" algn="l">
              <a:spcAft>
                <a:spcPts val="600"/>
              </a:spcAft>
              <a:buFont typeface="Arial" pitchFamily="34" charset="0"/>
              <a:buChar char="•"/>
            </a:pPr>
            <a:r>
              <a:rPr lang="en-IE" sz="2000" dirty="0" smtClean="0">
                <a:solidFill>
                  <a:schemeClr val="tx1"/>
                </a:solidFill>
              </a:rPr>
              <a:t>Support policy formulation and evaluation</a:t>
            </a:r>
          </a:p>
          <a:p>
            <a:pPr marL="342900" indent="-342900" algn="l">
              <a:spcAft>
                <a:spcPts val="600"/>
              </a:spcAft>
              <a:buFont typeface="Arial" pitchFamily="34" charset="0"/>
              <a:buChar char="•"/>
            </a:pPr>
            <a:r>
              <a:rPr lang="en-GB" sz="2400" dirty="0" smtClean="0">
                <a:solidFill>
                  <a:schemeClr val="tx1"/>
                </a:solidFill>
              </a:rPr>
              <a:t>Without independence and objectivity what do we have?</a:t>
            </a:r>
            <a:endParaRPr lang="en-IE" sz="2400" dirty="0" smtClean="0">
              <a:solidFill>
                <a:schemeClr val="tx1"/>
              </a:solidFill>
            </a:endParaRPr>
          </a:p>
          <a:p>
            <a:pPr marL="342900" indent="-342900" algn="l">
              <a:spcAft>
                <a:spcPts val="600"/>
              </a:spcAft>
              <a:buFont typeface="Arial" pitchFamily="34" charset="0"/>
              <a:buChar char="•"/>
            </a:pPr>
            <a:r>
              <a:rPr lang="en-IE" sz="2400" dirty="0" smtClean="0">
                <a:solidFill>
                  <a:schemeClr val="tx1"/>
                </a:solidFill>
              </a:rPr>
              <a:t>Internationally, National Statistical Institutes (NSIs)</a:t>
            </a:r>
          </a:p>
          <a:p>
            <a:pPr marL="800100" lvl="1" indent="-342900" algn="l">
              <a:spcAft>
                <a:spcPts val="600"/>
              </a:spcAft>
              <a:buFont typeface="Arial" pitchFamily="34" charset="0"/>
              <a:buChar char="•"/>
            </a:pPr>
            <a:r>
              <a:rPr lang="en-IE" sz="2000" dirty="0" smtClean="0">
                <a:solidFill>
                  <a:schemeClr val="tx1"/>
                </a:solidFill>
              </a:rPr>
              <a:t>Adhere to UN Fundamental Principles of Official Statistics</a:t>
            </a:r>
          </a:p>
          <a:p>
            <a:pPr marL="800100" lvl="1" indent="-342900" algn="l">
              <a:spcAft>
                <a:spcPts val="600"/>
              </a:spcAft>
              <a:buFont typeface="Arial" pitchFamily="34" charset="0"/>
              <a:buChar char="•"/>
            </a:pPr>
            <a:r>
              <a:rPr lang="en-IE" sz="2000" dirty="0" smtClean="0">
                <a:solidFill>
                  <a:schemeClr val="tx1"/>
                </a:solidFill>
              </a:rPr>
              <a:t>European Statistics Code of Practice (ES CoP)</a:t>
            </a:r>
          </a:p>
          <a:p>
            <a:pPr marL="342900" indent="-342900" algn="l">
              <a:buFont typeface="Arial" pitchFamily="34" charset="0"/>
              <a:buChar char="•"/>
            </a:pPr>
            <a:endParaRPr lang="en-IE" sz="2000" dirty="0"/>
          </a:p>
        </p:txBody>
      </p:sp>
    </p:spTree>
    <p:extLst>
      <p:ext uri="{BB962C8B-B14F-4D97-AF65-F5344CB8AC3E}">
        <p14:creationId xmlns:p14="http://schemas.microsoft.com/office/powerpoint/2010/main" xmlns="" val="3536128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75656" y="836712"/>
            <a:ext cx="6980312" cy="648072"/>
          </a:xfrm>
        </p:spPr>
        <p:txBody>
          <a:bodyPr/>
          <a:lstStyle/>
          <a:p>
            <a:pPr algn="l"/>
            <a:r>
              <a:rPr lang="en-IE" sz="2800" b="1" dirty="0" smtClean="0"/>
              <a:t>Why we need a Code of Practice</a:t>
            </a:r>
            <a:endParaRPr lang="en-US" sz="2800" b="1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683568" y="1700808"/>
            <a:ext cx="7488832" cy="3937992"/>
          </a:xfrm>
        </p:spPr>
        <p:txBody>
          <a:bodyPr>
            <a:normAutofit fontScale="92500" lnSpcReduction="20000"/>
          </a:bodyPr>
          <a:lstStyle/>
          <a:p>
            <a:pPr marL="342900" indent="-342900" algn="l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GB" sz="2400" dirty="0" smtClean="0">
                <a:solidFill>
                  <a:schemeClr val="tx1"/>
                </a:solidFill>
              </a:rPr>
              <a:t>Global economic downturn</a:t>
            </a:r>
          </a:p>
          <a:p>
            <a:pPr marL="342900" indent="-342900" algn="l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GB" sz="2400" dirty="0" smtClean="0">
                <a:solidFill>
                  <a:schemeClr val="tx1"/>
                </a:solidFill>
              </a:rPr>
              <a:t>Events in some member states</a:t>
            </a:r>
          </a:p>
          <a:p>
            <a:pPr marL="342900" indent="-342900" algn="l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GB" sz="2400" dirty="0" smtClean="0">
                <a:solidFill>
                  <a:schemeClr val="tx1"/>
                </a:solidFill>
              </a:rPr>
              <a:t>Increased focus on official statistics</a:t>
            </a:r>
            <a:endParaRPr lang="en-IE" sz="2400" dirty="0" smtClean="0">
              <a:solidFill>
                <a:schemeClr val="tx1"/>
              </a:solidFill>
            </a:endParaRPr>
          </a:p>
          <a:p>
            <a:pPr marL="342900" indent="-342900" algn="l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IE" sz="2400" dirty="0">
                <a:solidFill>
                  <a:schemeClr val="tx1"/>
                </a:solidFill>
              </a:rPr>
              <a:t>A</a:t>
            </a:r>
            <a:r>
              <a:rPr lang="en-IE" sz="2400" dirty="0" smtClean="0">
                <a:solidFill>
                  <a:schemeClr val="tx1"/>
                </a:solidFill>
              </a:rPr>
              <a:t>lways </a:t>
            </a:r>
            <a:r>
              <a:rPr lang="en-IE" sz="2400" dirty="0">
                <a:solidFill>
                  <a:schemeClr val="tx1"/>
                </a:solidFill>
              </a:rPr>
              <a:t>been used to inform policy but increasingly now for monitoring </a:t>
            </a:r>
            <a:r>
              <a:rPr lang="en-IE" sz="2400" dirty="0" smtClean="0">
                <a:solidFill>
                  <a:schemeClr val="tx1"/>
                </a:solidFill>
              </a:rPr>
              <a:t>purposes (e.g. MIP)</a:t>
            </a:r>
          </a:p>
          <a:p>
            <a:pPr marL="342900" indent="-342900" algn="l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IE" sz="2400" dirty="0" smtClean="0">
                <a:solidFill>
                  <a:schemeClr val="tx1"/>
                </a:solidFill>
              </a:rPr>
              <a:t>Always been informal scrutiny but…… </a:t>
            </a:r>
          </a:p>
          <a:p>
            <a:pPr marL="342900" indent="-342900" algn="l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Increased formal scrutiny </a:t>
            </a:r>
            <a:r>
              <a:rPr lang="en-US" sz="2400" dirty="0">
                <a:solidFill>
                  <a:schemeClr val="tx1"/>
                </a:solidFill>
              </a:rPr>
              <a:t>EU, </a:t>
            </a:r>
            <a:r>
              <a:rPr lang="en-US" sz="2400" dirty="0" smtClean="0">
                <a:solidFill>
                  <a:schemeClr val="tx1"/>
                </a:solidFill>
              </a:rPr>
              <a:t>ECB, </a:t>
            </a:r>
            <a:r>
              <a:rPr lang="en-US" sz="2400" dirty="0">
                <a:solidFill>
                  <a:schemeClr val="tx1"/>
                </a:solidFill>
              </a:rPr>
              <a:t>IMF</a:t>
            </a:r>
          </a:p>
          <a:p>
            <a:pPr marL="342900" indent="-342900" algn="l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GB" sz="2400" dirty="0" smtClean="0">
                <a:solidFill>
                  <a:schemeClr val="tx1"/>
                </a:solidFill>
              </a:rPr>
              <a:t>These institutions making decisions about Ireland based on the statistics compiled by the ISS – systemic importance and reputational risk</a:t>
            </a:r>
            <a:endParaRPr lang="en-IE" sz="2400" dirty="0">
              <a:solidFill>
                <a:schemeClr val="tx1"/>
              </a:solidFill>
            </a:endParaRPr>
          </a:p>
          <a:p>
            <a:pPr marL="342900" indent="-342900" algn="l">
              <a:buFont typeface="Arial" pitchFamily="34" charset="0"/>
              <a:buChar char="•"/>
            </a:pPr>
            <a:endParaRPr lang="en-IE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SSCOP presentation with background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ISSCOP presentation with background</Template>
  <TotalTime>3315</TotalTime>
  <Words>1055</Words>
  <Application>Microsoft Office PowerPoint</Application>
  <PresentationFormat>On-screen Show (4:3)</PresentationFormat>
  <Paragraphs>157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ISSCOP presentation with background</vt:lpstr>
      <vt:lpstr>Slide 1</vt:lpstr>
      <vt:lpstr>Structure of presentation </vt:lpstr>
      <vt:lpstr>Development of the Irish Statistical System </vt:lpstr>
      <vt:lpstr>Development of the Irish Statistical System </vt:lpstr>
      <vt:lpstr>Development of the Irish Statistical System </vt:lpstr>
      <vt:lpstr>What is the Irish Statistical System?</vt:lpstr>
      <vt:lpstr>What is the Irish Statistical System?</vt:lpstr>
      <vt:lpstr>Why we need a Code of Practice</vt:lpstr>
      <vt:lpstr>Why we need a Code of Practice</vt:lpstr>
      <vt:lpstr> Why we need a Code of Practice</vt:lpstr>
      <vt:lpstr>What are Official Statistics ?</vt:lpstr>
      <vt:lpstr>What are official statistics?</vt:lpstr>
      <vt:lpstr>Building on international experience</vt:lpstr>
      <vt:lpstr>ISS – Code of Practice (ISS COP)</vt:lpstr>
      <vt:lpstr>ISS – Code of Practice (ISS COP)</vt:lpstr>
      <vt:lpstr>ISS – Code of Practice (ISS COP)</vt:lpstr>
      <vt:lpstr>Looking to the future</vt:lpstr>
      <vt:lpstr>Conclusions</vt:lpstr>
      <vt:lpstr>Slide 19</vt:lpstr>
    </vt:vector>
  </TitlesOfParts>
  <Company>Central Statistics Office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Exploiting administrative data to enhance Tourism  Statistics</dc:title>
  <dc:creator>ohanlonn</dc:creator>
  <cp:lastModifiedBy>hickeya</cp:lastModifiedBy>
  <cp:revision>253</cp:revision>
  <cp:lastPrinted>2013-11-18T16:05:02Z</cp:lastPrinted>
  <dcterms:created xsi:type="dcterms:W3CDTF">2007-08-23T15:43:30Z</dcterms:created>
  <dcterms:modified xsi:type="dcterms:W3CDTF">2013-11-19T16:33:17Z</dcterms:modified>
</cp:coreProperties>
</file>